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0"/>
  </p:notesMasterIdLst>
  <p:handoutMasterIdLst>
    <p:handoutMasterId r:id="rId21"/>
  </p:handoutMasterIdLst>
  <p:sldIdLst>
    <p:sldId id="287" r:id="rId2"/>
    <p:sldId id="309" r:id="rId3"/>
    <p:sldId id="326" r:id="rId4"/>
    <p:sldId id="310" r:id="rId5"/>
    <p:sldId id="311" r:id="rId6"/>
    <p:sldId id="312" r:id="rId7"/>
    <p:sldId id="314" r:id="rId8"/>
    <p:sldId id="315" r:id="rId9"/>
    <p:sldId id="316" r:id="rId10"/>
    <p:sldId id="317" r:id="rId11"/>
    <p:sldId id="319" r:id="rId12"/>
    <p:sldId id="320" r:id="rId13"/>
    <p:sldId id="321" r:id="rId14"/>
    <p:sldId id="322" r:id="rId15"/>
    <p:sldId id="323" r:id="rId16"/>
    <p:sldId id="324" r:id="rId17"/>
    <p:sldId id="325" r:id="rId18"/>
    <p:sldId id="286" r:id="rId19"/>
  </p:sldIdLst>
  <p:sldSz cx="9144000" cy="6858000" type="screen4x3"/>
  <p:notesSz cx="7010400" cy="9296400"/>
  <p:defaultTextStyle>
    <a:defPPr>
      <a:defRPr lang="en-US"/>
    </a:defPPr>
    <a:lvl1pPr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5pPr>
    <a:lvl6pPr marL="2286000" algn="l" defTabSz="914400" rtl="0" eaLnBrk="1" latinLnBrk="0" hangingPunct="1">
      <a:defRPr sz="2600" kern="1200">
        <a:solidFill>
          <a:schemeClr val="tx1"/>
        </a:solidFill>
        <a:latin typeface="Arial" panose="020B0604020202020204" pitchFamily="34" charset="0"/>
        <a:ea typeface="+mn-ea"/>
        <a:cs typeface="+mn-cs"/>
      </a:defRPr>
    </a:lvl6pPr>
    <a:lvl7pPr marL="2743200" algn="l" defTabSz="914400" rtl="0" eaLnBrk="1" latinLnBrk="0" hangingPunct="1">
      <a:defRPr sz="2600" kern="1200">
        <a:solidFill>
          <a:schemeClr val="tx1"/>
        </a:solidFill>
        <a:latin typeface="Arial" panose="020B0604020202020204" pitchFamily="34" charset="0"/>
        <a:ea typeface="+mn-ea"/>
        <a:cs typeface="+mn-cs"/>
      </a:defRPr>
    </a:lvl7pPr>
    <a:lvl8pPr marL="3200400" algn="l" defTabSz="914400" rtl="0" eaLnBrk="1" latinLnBrk="0" hangingPunct="1">
      <a:defRPr sz="2600" kern="1200">
        <a:solidFill>
          <a:schemeClr val="tx1"/>
        </a:solidFill>
        <a:latin typeface="Arial" panose="020B0604020202020204" pitchFamily="34" charset="0"/>
        <a:ea typeface="+mn-ea"/>
        <a:cs typeface="+mn-cs"/>
      </a:defRPr>
    </a:lvl8pPr>
    <a:lvl9pPr marL="3657600" algn="l" defTabSz="914400" rtl="0" eaLnBrk="1" latinLnBrk="0" hangingPunct="1">
      <a:defRPr sz="2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611"/>
    <a:srgbClr val="A44114"/>
    <a:srgbClr val="F3B99F"/>
    <a:srgbClr val="B94917"/>
    <a:srgbClr val="FF6600"/>
    <a:srgbClr val="000066"/>
    <a:srgbClr val="00002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4" autoAdjust="0"/>
    <p:restoredTop sz="88698" autoAdjust="0"/>
  </p:normalViewPr>
  <p:slideViewPr>
    <p:cSldViewPr snapToGrid="0">
      <p:cViewPr varScale="1">
        <p:scale>
          <a:sx n="63" d="100"/>
          <a:sy n="63" d="100"/>
        </p:scale>
        <p:origin x="1240" y="56"/>
      </p:cViewPr>
      <p:guideLst>
        <p:guide orient="horz" pos="2160"/>
        <p:guide pos="2880"/>
      </p:guideLst>
    </p:cSldViewPr>
  </p:slideViewPr>
  <p:notesTextViewPr>
    <p:cViewPr>
      <p:scale>
        <a:sx n="100" d="100"/>
        <a:sy n="100" d="100"/>
      </p:scale>
      <p:origin x="0" y="0"/>
    </p:cViewPr>
  </p:notesTextViewPr>
  <p:notesViewPr>
    <p:cSldViewPr snapToGrid="0">
      <p:cViewPr varScale="1">
        <p:scale>
          <a:sx n="81" d="100"/>
          <a:sy n="81" d="100"/>
        </p:scale>
        <p:origin x="-1428" y="-90"/>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AF49B822-08B8-48F4-BF55-325E0693AEEB}" type="slidenum">
              <a:rPr lang="en-US" altLang="en-US"/>
              <a:pPr>
                <a:defRPr/>
              </a:pPr>
              <a:t>‹#›</a:t>
            </a:fld>
            <a:endParaRPr lang="en-US" altLang="en-US"/>
          </a:p>
        </p:txBody>
      </p:sp>
    </p:spTree>
    <p:extLst>
      <p:ext uri="{BB962C8B-B14F-4D97-AF65-F5344CB8AC3E}">
        <p14:creationId xmlns:p14="http://schemas.microsoft.com/office/powerpoint/2010/main" val="256653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F3C21275-5C8B-4720-B353-E39780FE0458}" type="slidenum">
              <a:rPr lang="en-US" altLang="en-US"/>
              <a:pPr>
                <a:defRPr/>
              </a:pPr>
              <a:t>‹#›</a:t>
            </a:fld>
            <a:endParaRPr lang="en-US" altLang="en-US"/>
          </a:p>
        </p:txBody>
      </p:sp>
    </p:spTree>
    <p:extLst>
      <p:ext uri="{BB962C8B-B14F-4D97-AF65-F5344CB8AC3E}">
        <p14:creationId xmlns:p14="http://schemas.microsoft.com/office/powerpoint/2010/main" val="1001570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F9DE40-5790-42FC-B054-D80F9700D73B}" type="slidenum">
              <a:rPr lang="en-US" altLang="en-US" smtClean="0"/>
              <a:pPr>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457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ltLang="en-US"/>
          </a:p>
        </p:txBody>
      </p:sp>
      <p:sp>
        <p:nvSpPr>
          <p:cNvPr id="16" name="Footer Placeholder 16"/>
          <p:cNvSpPr>
            <a:spLocks noGrp="1"/>
          </p:cNvSpPr>
          <p:nvPr>
            <p:ph type="ftr" sz="quarter" idx="11"/>
          </p:nvPr>
        </p:nvSpPr>
        <p:spPr/>
        <p:txBody>
          <a:bodyPr/>
          <a:lstStyle>
            <a:lvl1pPr>
              <a:defRPr/>
            </a:lvl1pPr>
          </a:lstStyle>
          <a:p>
            <a:pPr>
              <a:defRPr/>
            </a:pPr>
            <a:endParaRPr lang="en-US" alt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342E3948-CB73-425F-94D4-5216D7099A68}" type="slidenum">
              <a:rPr lang="en-US" altLang="en-US"/>
              <a:pPr>
                <a:defRPr/>
              </a:pPr>
              <a:t>‹#›</a:t>
            </a:fld>
            <a:endParaRPr lang="en-US" altLang="en-US"/>
          </a:p>
        </p:txBody>
      </p:sp>
    </p:spTree>
    <p:extLst>
      <p:ext uri="{BB962C8B-B14F-4D97-AF65-F5344CB8AC3E}">
        <p14:creationId xmlns:p14="http://schemas.microsoft.com/office/powerpoint/2010/main" val="113887387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35DBCA8-73C2-44C7-BB94-B75A41CFF1A5}" type="slidenum">
              <a:rPr lang="en-US" altLang="en-US"/>
              <a:pPr>
                <a:defRPr/>
              </a:pPr>
              <a:t>‹#›</a:t>
            </a:fld>
            <a:endParaRPr lang="en-US" altLang="en-US"/>
          </a:p>
        </p:txBody>
      </p:sp>
    </p:spTree>
    <p:extLst>
      <p:ext uri="{BB962C8B-B14F-4D97-AF65-F5344CB8AC3E}">
        <p14:creationId xmlns:p14="http://schemas.microsoft.com/office/powerpoint/2010/main" val="35605274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114967D-4735-435C-9AB7-EA9D81A143ED}"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endParaRPr lang="en-US" altLang="en-US"/>
          </a:p>
        </p:txBody>
      </p:sp>
      <p:sp>
        <p:nvSpPr>
          <p:cNvPr id="15" name="Footer Placeholder 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56745792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D20C94B-F5F3-434E-A2D8-518DFF1EA69D}" type="slidenum">
              <a:rPr lang="en-US" altLang="en-US"/>
              <a:pPr>
                <a:defRPr/>
              </a:pPr>
              <a:t>‹#›</a:t>
            </a:fld>
            <a:endParaRPr lang="en-US" altLang="en-US"/>
          </a:p>
        </p:txBody>
      </p:sp>
    </p:spTree>
    <p:extLst>
      <p:ext uri="{BB962C8B-B14F-4D97-AF65-F5344CB8AC3E}">
        <p14:creationId xmlns:p14="http://schemas.microsoft.com/office/powerpoint/2010/main" val="160647266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ltLang="en-US"/>
          </a:p>
        </p:txBody>
      </p:sp>
      <p:sp>
        <p:nvSpPr>
          <p:cNvPr id="16" name="Date Placeholder 3"/>
          <p:cNvSpPr>
            <a:spLocks noGrp="1"/>
          </p:cNvSpPr>
          <p:nvPr>
            <p:ph type="dt" sz="half"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F979BA98-D40A-43AA-BE68-94C9984EE7A9}" type="slidenum">
              <a:rPr lang="en-US" altLang="en-US"/>
              <a:pPr>
                <a:defRPr/>
              </a:pPr>
              <a:t>‹#›</a:t>
            </a:fld>
            <a:endParaRPr lang="en-US" altLang="en-US"/>
          </a:p>
        </p:txBody>
      </p:sp>
    </p:spTree>
    <p:extLst>
      <p:ext uri="{BB962C8B-B14F-4D97-AF65-F5344CB8AC3E}">
        <p14:creationId xmlns:p14="http://schemas.microsoft.com/office/powerpoint/2010/main" val="7793474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B9DB992F-147A-4988-B16E-F256FAE9A3C9}" type="slidenum">
              <a:rPr lang="en-US" altLang="en-US"/>
              <a:pPr>
                <a:defRPr/>
              </a:pPr>
              <a:t>‹#›</a:t>
            </a:fld>
            <a:endParaRPr lang="en-US" altLang="en-US"/>
          </a:p>
        </p:txBody>
      </p:sp>
    </p:spTree>
    <p:extLst>
      <p:ext uri="{BB962C8B-B14F-4D97-AF65-F5344CB8AC3E}">
        <p14:creationId xmlns:p14="http://schemas.microsoft.com/office/powerpoint/2010/main" val="372365698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t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9016BF50-784C-4456-B57C-872D6B75AD7E}" type="slidenum">
              <a:rPr lang="en-US" altLang="en-US"/>
              <a:pPr>
                <a:defRPr/>
              </a:pPr>
              <a:t>‹#›</a:t>
            </a:fld>
            <a:endParaRPr lang="en-US" altLang="en-US"/>
          </a:p>
        </p:txBody>
      </p:sp>
    </p:spTree>
    <p:extLst>
      <p:ext uri="{BB962C8B-B14F-4D97-AF65-F5344CB8AC3E}">
        <p14:creationId xmlns:p14="http://schemas.microsoft.com/office/powerpoint/2010/main" val="37005413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0752201-60B3-4FBA-B127-CFA402E8F011}" type="slidenum">
              <a:rPr lang="en-US" altLang="en-US"/>
              <a:pPr>
                <a:defRPr/>
              </a:pPr>
              <a:t>‹#›</a:t>
            </a:fld>
            <a:endParaRPr lang="en-US" altLang="en-US"/>
          </a:p>
        </p:txBody>
      </p:sp>
    </p:spTree>
    <p:extLst>
      <p:ext uri="{BB962C8B-B14F-4D97-AF65-F5344CB8AC3E}">
        <p14:creationId xmlns:p14="http://schemas.microsoft.com/office/powerpoint/2010/main" val="152879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8" name="Date Placeholder 1"/>
          <p:cNvSpPr>
            <a:spLocks noGrp="1"/>
          </p:cNvSpPr>
          <p:nvPr>
            <p:ph type="dt" sz="half" idx="10"/>
          </p:nvPr>
        </p:nvSpPr>
        <p:spPr/>
        <p:txBody>
          <a:bodyPr/>
          <a:lstStyle>
            <a:lvl1pPr>
              <a:defRPr/>
            </a:lvl1pPr>
          </a:lstStyle>
          <a:p>
            <a:pPr>
              <a:defRPr/>
            </a:pPr>
            <a:endParaRPr lang="en-US" altLang="en-US"/>
          </a:p>
        </p:txBody>
      </p:sp>
      <p:sp>
        <p:nvSpPr>
          <p:cNvPr id="9" name="Footer Placeholder 2"/>
          <p:cNvSpPr>
            <a:spLocks noGrp="1"/>
          </p:cNvSpPr>
          <p:nvPr>
            <p:ph type="ftr" sz="quarter" idx="11"/>
          </p:nvPr>
        </p:nvSpPr>
        <p:spPr/>
        <p:txBody>
          <a:bodyPr/>
          <a:lstStyle>
            <a:lvl1pPr>
              <a:defRPr/>
            </a:lvl1pPr>
          </a:lstStyle>
          <a:p>
            <a:pPr>
              <a:defRPr/>
            </a:pPr>
            <a:endParaRPr lang="en-US" alt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A80518C6-DE62-4BC9-BBAE-176DA3B4AB9D}" type="slidenum">
              <a:rPr lang="en-US" altLang="en-US"/>
              <a:pPr>
                <a:defRPr/>
              </a:pPr>
              <a:t>‹#›</a:t>
            </a:fld>
            <a:endParaRPr lang="en-US" altLang="en-US"/>
          </a:p>
        </p:txBody>
      </p:sp>
    </p:spTree>
    <p:extLst>
      <p:ext uri="{BB962C8B-B14F-4D97-AF65-F5344CB8AC3E}">
        <p14:creationId xmlns:p14="http://schemas.microsoft.com/office/powerpoint/2010/main" val="39516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FFDC9B53-A228-4F50-83B4-B59F8A38041B}"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32710390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F71D8C57-1D9B-47FC-A8F6-6E4E47E01639}" type="slidenum">
              <a:rPr lang="en-US" altLang="en-US"/>
              <a:pPr>
                <a:defRPr/>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338048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spcBef>
                <a:spcPct val="20000"/>
              </a:spcBef>
              <a:buClr>
                <a:schemeClr val="accent2"/>
              </a:buClr>
              <a:buSzPct val="70000"/>
              <a:buFont typeface="Wingdings" panose="05000000000000000000" pitchFamily="2" charset="2"/>
              <a:buChar char="l"/>
              <a:defRPr kumimoji="0" sz="1400">
                <a:solidFill>
                  <a:srgbClr val="FFFFFF"/>
                </a:solidFill>
                <a:latin typeface="Arial" charset="0"/>
              </a:defRPr>
            </a:lvl1pPr>
          </a:lstStyle>
          <a:p>
            <a:pPr>
              <a:defRPr/>
            </a:pPr>
            <a:endParaRPr lang="en-US"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spcBef>
                <a:spcPct val="20000"/>
              </a:spcBef>
              <a:buClr>
                <a:schemeClr val="accent2"/>
              </a:buClr>
              <a:buSzPct val="70000"/>
              <a:buFont typeface="Wingdings" panose="05000000000000000000" pitchFamily="2" charset="2"/>
              <a:buChar char="l"/>
              <a:defRPr kumimoji="0" sz="1200">
                <a:solidFill>
                  <a:srgbClr val="FFFFFF"/>
                </a:solidFill>
                <a:latin typeface="Arial" charset="0"/>
              </a:defRPr>
            </a:lvl1pPr>
          </a:lstStyle>
          <a:p>
            <a:pPr>
              <a:defRPr/>
            </a:pPr>
            <a:endParaRPr lang="en-US" alt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spcBef>
                <a:spcPct val="20000"/>
              </a:spcBef>
              <a:buClr>
                <a:schemeClr val="accent2"/>
              </a:buClr>
              <a:buSzPct val="70000"/>
              <a:buFont typeface="Wingdings" panose="05000000000000000000" pitchFamily="2" charset="2"/>
              <a:buChar char="l"/>
              <a:defRPr sz="1600">
                <a:solidFill>
                  <a:srgbClr val="1A3F6D"/>
                </a:solidFill>
              </a:defRPr>
            </a:lvl1pPr>
          </a:lstStyle>
          <a:p>
            <a:pPr>
              <a:defRPr/>
            </a:pPr>
            <a:fld id="{BA283608-543F-4B61-8AEB-B5C090AC64BE}" type="slidenum">
              <a:rPr lang="en-US" altLang="en-US"/>
              <a:pPr>
                <a:defRPr/>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0" name="Picture 56" descr="top"/>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rtl="0" eaLnBrk="0" fontAlgn="base" hangingPunct="0">
        <a:spcBef>
          <a:spcPct val="0"/>
        </a:spcBef>
        <a:spcAft>
          <a:spcPct val="0"/>
        </a:spcAft>
        <a:defRPr sz="3300" kern="1200">
          <a:solidFill>
            <a:srgbClr val="1A3F6D"/>
          </a:solidFill>
          <a:latin typeface="+mj-lt"/>
          <a:ea typeface="+mj-ea"/>
          <a:cs typeface="+mj-cs"/>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subTitle" idx="1"/>
          </p:nvPr>
        </p:nvSpPr>
        <p:spPr>
          <a:xfrm>
            <a:off x="1200150" y="2882900"/>
            <a:ext cx="6591300" cy="1200150"/>
          </a:xfrm>
        </p:spPr>
        <p:txBody>
          <a:bodyPr>
            <a:noAutofit/>
          </a:bodyPr>
          <a:lstStyle/>
          <a:p>
            <a:pPr eaLnBrk="1" fontAlgn="auto" hangingPunct="1">
              <a:spcBef>
                <a:spcPct val="0"/>
              </a:spcBef>
              <a:spcAft>
                <a:spcPts val="0"/>
              </a:spcAft>
              <a:buFont typeface="Wingdings 2"/>
              <a:buNone/>
              <a:defRPr/>
            </a:pPr>
            <a:r>
              <a:rPr lang="en-US" sz="8000" cap="none" spc="0" dirty="0">
                <a:solidFill>
                  <a:schemeClr val="tx1"/>
                </a:solidFill>
                <a:latin typeface="Calibri Light" panose="020F0302020204030204" pitchFamily="34" charset="0"/>
                <a:ea typeface="+mj-ea"/>
                <a:cs typeface="+mj-cs"/>
              </a:rPr>
              <a:t>Introduction to</a:t>
            </a:r>
          </a:p>
          <a:p>
            <a:pPr eaLnBrk="1" fontAlgn="auto" hangingPunct="1">
              <a:spcBef>
                <a:spcPct val="0"/>
              </a:spcBef>
              <a:spcAft>
                <a:spcPts val="0"/>
              </a:spcAft>
              <a:buFont typeface="Wingdings 2"/>
              <a:buNone/>
              <a:defRPr/>
            </a:pPr>
            <a:endParaRPr lang="en-US" sz="2000" cap="none" spc="0" dirty="0">
              <a:solidFill>
                <a:schemeClr val="tx1"/>
              </a:solidFill>
              <a:latin typeface="Calibri Light" panose="020F0302020204030204" pitchFamily="34" charset="0"/>
              <a:ea typeface="+mj-ea"/>
              <a:cs typeface="+mj-cs"/>
            </a:endParaRPr>
          </a:p>
          <a:p>
            <a:pPr eaLnBrk="1" fontAlgn="auto" hangingPunct="1">
              <a:spcBef>
                <a:spcPct val="0"/>
              </a:spcBef>
              <a:spcAft>
                <a:spcPts val="0"/>
              </a:spcAft>
              <a:buFont typeface="Wingdings 2"/>
              <a:buNone/>
              <a:defRPr/>
            </a:pPr>
            <a:endParaRPr lang="en-US" sz="2000" cap="none" spc="0" dirty="0">
              <a:solidFill>
                <a:schemeClr val="tx1"/>
              </a:solidFill>
              <a:latin typeface="Calibri Light" panose="020F0302020204030204" pitchFamily="34" charset="0"/>
              <a:ea typeface="+mj-ea"/>
              <a:cs typeface="+mj-cs"/>
            </a:endParaRPr>
          </a:p>
        </p:txBody>
      </p:sp>
      <p:sp>
        <p:nvSpPr>
          <p:cNvPr id="15363" name="Title 13"/>
          <p:cNvSpPr>
            <a:spLocks noGrp="1"/>
          </p:cNvSpPr>
          <p:nvPr>
            <p:ph type="ctrTitle"/>
          </p:nvPr>
        </p:nvSpPr>
        <p:spPr/>
        <p:txBody>
          <a:bodyPr/>
          <a:lstStyle/>
          <a:p>
            <a:pPr eaLnBrk="1" hangingPunct="1"/>
            <a:r>
              <a:rPr lang="en-US" altLang="en-US">
                <a:solidFill>
                  <a:schemeClr val="tx1"/>
                </a:solidFill>
              </a:rPr>
              <a:t>Tutorial</a:t>
            </a:r>
          </a:p>
        </p:txBody>
      </p:sp>
      <p:pic>
        <p:nvPicPr>
          <p:cNvPr id="15364" name="Picture 16" descr="EIS Logo_CMYK_Vertical.png" title="EBSCO Information Services Log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729038" y="365125"/>
            <a:ext cx="16637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pic>
        <p:nvPicPr>
          <p:cNvPr id="15366" name="Picture 1" title="EBSCOhost Logo"/>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657350" y="3835400"/>
            <a:ext cx="5829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092E63-2771-452B-802D-570D477AE02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2731" y="107574"/>
            <a:ext cx="8908960" cy="5755344"/>
          </a:xfrm>
          <a:prstGeom prst="rect">
            <a:avLst/>
          </a:prstGeom>
          <a:ln>
            <a:solidFill>
              <a:schemeClr val="tx1"/>
            </a:solidFill>
          </a:ln>
        </p:spPr>
      </p:pic>
      <p:sp>
        <p:nvSpPr>
          <p:cNvPr id="25603" name="Text Box 7"/>
          <p:cNvSpPr txBox="1">
            <a:spLocks noChangeArrowheads="1"/>
          </p:cNvSpPr>
          <p:nvPr/>
        </p:nvSpPr>
        <p:spPr bwMode="auto">
          <a:xfrm>
            <a:off x="128792" y="5975537"/>
            <a:ext cx="86375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None/>
            </a:pPr>
            <a:r>
              <a:rPr lang="en-US" altLang="en-US" sz="1400" dirty="0">
                <a:latin typeface="Arial" panose="020B0604020202020204" pitchFamily="34" charset="0"/>
              </a:rPr>
              <a:t>When refining your search results using limiters, source types, and subjects, each item is added to the </a:t>
            </a:r>
            <a:r>
              <a:rPr lang="en-US" altLang="en-US" sz="1400" b="1" dirty="0">
                <a:latin typeface="Arial" panose="020B0604020202020204" pitchFamily="34" charset="0"/>
              </a:rPr>
              <a:t>Current Search</a:t>
            </a:r>
            <a:r>
              <a:rPr lang="en-US" altLang="en-US" sz="1400" dirty="0">
                <a:latin typeface="Arial" panose="020B0604020202020204" pitchFamily="34" charset="0"/>
              </a:rPr>
              <a:t> box. Use the </a:t>
            </a:r>
            <a:r>
              <a:rPr lang="en-US" altLang="en-US" sz="1400" b="1" dirty="0">
                <a:latin typeface="Arial" panose="020B0604020202020204" pitchFamily="34" charset="0"/>
              </a:rPr>
              <a:t>X</a:t>
            </a:r>
            <a:r>
              <a:rPr lang="en-US" altLang="en-US" sz="1400" dirty="0">
                <a:latin typeface="Arial" panose="020B0604020202020204" pitchFamily="34" charset="0"/>
              </a:rPr>
              <a:t> icon to remove the item. Clicking on a hyperlinked search term within </a:t>
            </a:r>
            <a:r>
              <a:rPr lang="en-US" altLang="en-US" sz="1400" b="1" dirty="0">
                <a:latin typeface="Arial" panose="020B0604020202020204" pitchFamily="34" charset="0"/>
              </a:rPr>
              <a:t>Current Search </a:t>
            </a:r>
            <a:r>
              <a:rPr lang="en-US" altLang="en-US" sz="1400" dirty="0">
                <a:latin typeface="Arial" panose="020B0604020202020204" pitchFamily="34" charset="0"/>
              </a:rPr>
              <a:t>performs a search for that term only. </a:t>
            </a:r>
          </a:p>
        </p:txBody>
      </p:sp>
      <p:sp>
        <p:nvSpPr>
          <p:cNvPr id="6" name="Rectangle 5" title="Red Box highlighting Current Search box"/>
          <p:cNvSpPr/>
          <p:nvPr/>
        </p:nvSpPr>
        <p:spPr>
          <a:xfrm>
            <a:off x="231066" y="1970072"/>
            <a:ext cx="1311275" cy="1722438"/>
          </a:xfrm>
          <a:prstGeom prst="rect">
            <a:avLst/>
          </a:prstGeom>
          <a:noFill/>
          <a:ln w="190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A98BA1-D42F-48E1-9BF3-6B9B846462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0666" y="120819"/>
            <a:ext cx="8910414" cy="5763614"/>
          </a:xfrm>
          <a:prstGeom prst="rect">
            <a:avLst/>
          </a:prstGeom>
          <a:ln>
            <a:solidFill>
              <a:schemeClr val="tx1"/>
            </a:solidFill>
          </a:ln>
        </p:spPr>
      </p:pic>
      <p:sp>
        <p:nvSpPr>
          <p:cNvPr id="26627" name="Text Box 4"/>
          <p:cNvSpPr txBox="1">
            <a:spLocks noChangeArrowheads="1"/>
          </p:cNvSpPr>
          <p:nvPr/>
        </p:nvSpPr>
        <p:spPr bwMode="auto">
          <a:xfrm>
            <a:off x="77637" y="5977479"/>
            <a:ext cx="87360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Preview information about an article by holding your pointer over the magnifying glass icon next to the title. The preview displays additional information about the record, as well as icons linking you to the full text, when available. </a:t>
            </a:r>
          </a:p>
        </p:txBody>
      </p:sp>
      <p:sp>
        <p:nvSpPr>
          <p:cNvPr id="26628" name="Oval 6" title="Red circle highlighting Article Preview icon"/>
          <p:cNvSpPr>
            <a:spLocks noChangeArrowheads="1"/>
          </p:cNvSpPr>
          <p:nvPr/>
        </p:nvSpPr>
        <p:spPr bwMode="auto">
          <a:xfrm>
            <a:off x="6899630" y="1771481"/>
            <a:ext cx="298450" cy="282575"/>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ACEE2E-0014-49D8-9F05-18D25837A0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819" y="95016"/>
            <a:ext cx="8956806" cy="5896993"/>
          </a:xfrm>
          <a:prstGeom prst="rect">
            <a:avLst/>
          </a:prstGeom>
          <a:ln>
            <a:solidFill>
              <a:schemeClr val="tx1"/>
            </a:solidFill>
          </a:ln>
        </p:spPr>
      </p:pic>
      <p:sp>
        <p:nvSpPr>
          <p:cNvPr id="27651" name="Text Box 19"/>
          <p:cNvSpPr txBox="1">
            <a:spLocks noChangeArrowheads="1"/>
          </p:cNvSpPr>
          <p:nvPr/>
        </p:nvSpPr>
        <p:spPr bwMode="auto">
          <a:xfrm>
            <a:off x="115382" y="6146800"/>
            <a:ext cx="858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2" eaLnBrk="1" hangingPunct="1">
              <a:spcBef>
                <a:spcPct val="50000"/>
              </a:spcBef>
              <a:buClr>
                <a:schemeClr val="accent2"/>
              </a:buClr>
              <a:buSzPct val="70000"/>
              <a:buFont typeface="Wingdings" panose="05000000000000000000" pitchFamily="2" charset="2"/>
              <a:buNone/>
            </a:pPr>
            <a:r>
              <a:rPr lang="en-US" altLang="en-US" sz="1400" dirty="0">
                <a:latin typeface="Arial" panose="020B0604020202020204" pitchFamily="34" charset="0"/>
              </a:rPr>
              <a:t>A folder is available for saving items during your research. Or you can click the </a:t>
            </a:r>
            <a:r>
              <a:rPr lang="en-US" altLang="en-US" sz="1400" b="1" dirty="0">
                <a:latin typeface="Arial" panose="020B0604020202020204" pitchFamily="34" charset="0"/>
              </a:rPr>
              <a:t>Sign In </a:t>
            </a:r>
            <a:r>
              <a:rPr lang="en-US" altLang="en-US" sz="1400" dirty="0">
                <a:latin typeface="Arial" panose="020B0604020202020204" pitchFamily="34" charset="0"/>
              </a:rPr>
              <a:t>link and create a </a:t>
            </a:r>
            <a:r>
              <a:rPr lang="en-US" altLang="en-US" sz="1400" dirty="0" err="1">
                <a:latin typeface="Arial" panose="020B0604020202020204" pitchFamily="34" charset="0"/>
              </a:rPr>
              <a:t>MyEBSCO</a:t>
            </a:r>
            <a:r>
              <a:rPr lang="en-US" altLang="en-US" sz="1400" dirty="0">
                <a:latin typeface="Arial" panose="020B0604020202020204" pitchFamily="34" charset="0"/>
              </a:rPr>
              <a:t> folder to store or share your results. </a:t>
            </a:r>
          </a:p>
        </p:txBody>
      </p:sp>
      <p:sp>
        <p:nvSpPr>
          <p:cNvPr id="27652" name="Oval 23" title="Red Circle highlighting Folder icon"/>
          <p:cNvSpPr>
            <a:spLocks noChangeArrowheads="1"/>
          </p:cNvSpPr>
          <p:nvPr/>
        </p:nvSpPr>
        <p:spPr bwMode="auto">
          <a:xfrm>
            <a:off x="7152921" y="1738498"/>
            <a:ext cx="328612" cy="306387"/>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None/>
            </a:pPr>
            <a:endParaRPr lang="en-US" altLang="en-US" sz="2600">
              <a:latin typeface="Arial" panose="020B0604020202020204" pitchFamily="34" charset="0"/>
            </a:endParaRPr>
          </a:p>
        </p:txBody>
      </p:sp>
      <p:sp>
        <p:nvSpPr>
          <p:cNvPr id="27653" name="Oval 30" title="Red Circle highlighting Sign In link"/>
          <p:cNvSpPr>
            <a:spLocks noChangeArrowheads="1"/>
          </p:cNvSpPr>
          <p:nvPr/>
        </p:nvSpPr>
        <p:spPr bwMode="auto">
          <a:xfrm>
            <a:off x="6153372" y="119063"/>
            <a:ext cx="559793" cy="274637"/>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D5D776-2BAF-4C42-871E-7447B39F051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170" y="102942"/>
            <a:ext cx="8918430" cy="5975129"/>
          </a:xfrm>
          <a:prstGeom prst="rect">
            <a:avLst/>
          </a:prstGeom>
          <a:ln>
            <a:solidFill>
              <a:schemeClr val="tx1"/>
            </a:solidFill>
          </a:ln>
        </p:spPr>
      </p:pic>
      <p:sp>
        <p:nvSpPr>
          <p:cNvPr id="28675" name="Text Box 4"/>
          <p:cNvSpPr txBox="1">
            <a:spLocks noChangeArrowheads="1"/>
          </p:cNvSpPr>
          <p:nvPr/>
        </p:nvSpPr>
        <p:spPr bwMode="auto">
          <a:xfrm>
            <a:off x="131781" y="6191774"/>
            <a:ext cx="8659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The </a:t>
            </a:r>
            <a:r>
              <a:rPr lang="en-US" altLang="en-US" sz="1400" b="1" dirty="0">
                <a:solidFill>
                  <a:schemeClr val="tx1"/>
                </a:solidFill>
                <a:latin typeface="Arial" panose="020B0604020202020204" pitchFamily="34" charset="0"/>
              </a:rPr>
              <a:t>Page Options</a:t>
            </a:r>
            <a:r>
              <a:rPr lang="en-US" altLang="en-US" sz="1400" dirty="0">
                <a:solidFill>
                  <a:schemeClr val="tx1"/>
                </a:solidFill>
                <a:latin typeface="Arial" panose="020B0604020202020204" pitchFamily="34" charset="0"/>
              </a:rPr>
              <a:t> drop-down menu allows you to set your </a:t>
            </a:r>
            <a:r>
              <a:rPr lang="en-US" altLang="en-US" sz="1400" b="1" dirty="0">
                <a:solidFill>
                  <a:schemeClr val="tx1"/>
                </a:solidFill>
                <a:latin typeface="Arial" panose="020B0604020202020204" pitchFamily="34" charset="0"/>
              </a:rPr>
              <a:t>Result Format</a:t>
            </a:r>
            <a:r>
              <a:rPr lang="en-US" altLang="en-US" sz="1400" dirty="0">
                <a:solidFill>
                  <a:schemeClr val="tx1"/>
                </a:solidFill>
                <a:latin typeface="Arial" panose="020B0604020202020204" pitchFamily="34" charset="0"/>
              </a:rPr>
              <a:t>, turn </a:t>
            </a:r>
            <a:r>
              <a:rPr lang="en-US" altLang="en-US" sz="1400" b="1" dirty="0">
                <a:solidFill>
                  <a:schemeClr val="tx1"/>
                </a:solidFill>
                <a:latin typeface="Arial" panose="020B0604020202020204" pitchFamily="34" charset="0"/>
              </a:rPr>
              <a:t>Image </a:t>
            </a:r>
            <a:r>
              <a:rPr lang="en-US" altLang="en-US" sz="1400" b="1" dirty="0" err="1">
                <a:solidFill>
                  <a:schemeClr val="tx1"/>
                </a:solidFill>
                <a:latin typeface="Arial" panose="020B0604020202020204" pitchFamily="34" charset="0"/>
              </a:rPr>
              <a:t>QuickView</a:t>
            </a:r>
            <a:r>
              <a:rPr lang="en-US" altLang="en-US" sz="1400" dirty="0">
                <a:solidFill>
                  <a:schemeClr val="tx1"/>
                </a:solidFill>
                <a:latin typeface="Arial" panose="020B0604020202020204" pitchFamily="34" charset="0"/>
              </a:rPr>
              <a:t> on or off, set the number of </a:t>
            </a:r>
            <a:r>
              <a:rPr lang="en-US" altLang="en-US" sz="1400" b="1" dirty="0">
                <a:solidFill>
                  <a:schemeClr val="tx1"/>
                </a:solidFill>
                <a:latin typeface="Arial" panose="020B0604020202020204" pitchFamily="34" charset="0"/>
              </a:rPr>
              <a:t>Results per page</a:t>
            </a:r>
            <a:r>
              <a:rPr lang="en-US" altLang="en-US" sz="1400" dirty="0">
                <a:solidFill>
                  <a:schemeClr val="tx1"/>
                </a:solidFill>
                <a:latin typeface="Arial" panose="020B0604020202020204" pitchFamily="34" charset="0"/>
              </a:rPr>
              <a:t>, and select your preferred </a:t>
            </a:r>
            <a:r>
              <a:rPr lang="en-US" altLang="en-US" sz="1400" b="1" dirty="0">
                <a:solidFill>
                  <a:schemeClr val="tx1"/>
                </a:solidFill>
                <a:latin typeface="Arial" panose="020B0604020202020204" pitchFamily="34" charset="0"/>
              </a:rPr>
              <a:t>Page Layout</a:t>
            </a:r>
            <a:r>
              <a:rPr lang="en-US" altLang="en-US" sz="1400" dirty="0">
                <a:solidFill>
                  <a:schemeClr val="tx1"/>
                </a:solidFill>
                <a:latin typeface="Arial" panose="020B0604020202020204" pitchFamily="34" charset="0"/>
              </a:rPr>
              <a:t>.  </a:t>
            </a:r>
          </a:p>
        </p:txBody>
      </p:sp>
      <p:sp>
        <p:nvSpPr>
          <p:cNvPr id="28676" name="Oval 5" title="Red Circle highlighting Page Options menu link"/>
          <p:cNvSpPr>
            <a:spLocks noChangeArrowheads="1"/>
          </p:cNvSpPr>
          <p:nvPr/>
        </p:nvSpPr>
        <p:spPr bwMode="auto">
          <a:xfrm>
            <a:off x="6169516" y="1345080"/>
            <a:ext cx="787400" cy="338138"/>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9EAFF-84EC-4F97-B305-AA66058CBC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2712" y="107575"/>
            <a:ext cx="8931928" cy="5884433"/>
          </a:xfrm>
          <a:prstGeom prst="rect">
            <a:avLst/>
          </a:prstGeom>
          <a:ln>
            <a:solidFill>
              <a:schemeClr val="tx1"/>
            </a:solidFill>
          </a:ln>
        </p:spPr>
      </p:pic>
      <p:sp>
        <p:nvSpPr>
          <p:cNvPr id="29699" name="Oval 3" title="Red Circle highlighting Share menu link"/>
          <p:cNvSpPr>
            <a:spLocks noChangeArrowheads="1"/>
          </p:cNvSpPr>
          <p:nvPr/>
        </p:nvSpPr>
        <p:spPr bwMode="auto">
          <a:xfrm>
            <a:off x="6867508" y="1394704"/>
            <a:ext cx="669925" cy="266700"/>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29700" name="Text Box 4"/>
          <p:cNvSpPr txBox="1">
            <a:spLocks noChangeArrowheads="1"/>
          </p:cNvSpPr>
          <p:nvPr/>
        </p:nvSpPr>
        <p:spPr bwMode="auto">
          <a:xfrm>
            <a:off x="58907" y="6102350"/>
            <a:ext cx="90154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0" anchor="ct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To save a link to a search in your personal folder, click </a:t>
            </a:r>
            <a:r>
              <a:rPr lang="en-US" altLang="en-US" sz="1400" b="1" dirty="0">
                <a:solidFill>
                  <a:schemeClr val="tx1"/>
                </a:solidFill>
                <a:latin typeface="Arial" panose="020B0604020202020204" pitchFamily="34" charset="0"/>
              </a:rPr>
              <a:t>Share</a:t>
            </a:r>
            <a:r>
              <a:rPr lang="en-US" altLang="en-US" sz="1400" dirty="0">
                <a:solidFill>
                  <a:schemeClr val="tx1"/>
                </a:solidFill>
                <a:latin typeface="Arial" panose="020B0604020202020204" pitchFamily="34" charset="0"/>
              </a:rPr>
              <a:t> and click the hyperlinked terms under </a:t>
            </a:r>
            <a:r>
              <a:rPr lang="en-US" altLang="en-US" sz="1400" b="1" dirty="0">
                <a:solidFill>
                  <a:schemeClr val="tx1"/>
                </a:solidFill>
                <a:latin typeface="Arial" panose="020B0604020202020204" pitchFamily="34" charset="0"/>
              </a:rPr>
              <a:t>Add search to folder</a:t>
            </a:r>
            <a:r>
              <a:rPr lang="en-US" altLang="en-US" sz="1400" dirty="0">
                <a:solidFill>
                  <a:schemeClr val="tx1"/>
                </a:solidFill>
                <a:latin typeface="Arial" panose="020B0604020202020204" pitchFamily="34" charset="0"/>
              </a:rPr>
              <a:t>. From this menu, you can also add all displayed results to the folder, create an </a:t>
            </a:r>
            <a:r>
              <a:rPr lang="en-US" altLang="en-US" sz="1400" b="1" dirty="0">
                <a:solidFill>
                  <a:schemeClr val="tx1"/>
                </a:solidFill>
                <a:latin typeface="Arial" panose="020B0604020202020204" pitchFamily="34" charset="0"/>
              </a:rPr>
              <a:t>E-mail Alert</a:t>
            </a:r>
            <a:r>
              <a:rPr lang="en-US" altLang="en-US" sz="1400" dirty="0">
                <a:solidFill>
                  <a:schemeClr val="tx1"/>
                </a:solidFill>
                <a:latin typeface="Arial" panose="020B0604020202020204" pitchFamily="34" charset="0"/>
              </a:rPr>
              <a:t>, or copy a persistent link to your search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50988-0D5F-4960-B287-ADFA6AE2EF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034" y="110469"/>
            <a:ext cx="8938112" cy="5655629"/>
          </a:xfrm>
          <a:prstGeom prst="rect">
            <a:avLst/>
          </a:prstGeom>
          <a:ln>
            <a:solidFill>
              <a:schemeClr val="tx1"/>
            </a:solidFill>
          </a:ln>
        </p:spPr>
      </p:pic>
      <p:sp>
        <p:nvSpPr>
          <p:cNvPr id="30723" name="Text Box 3"/>
          <p:cNvSpPr txBox="1">
            <a:spLocks noChangeArrowheads="1"/>
          </p:cNvSpPr>
          <p:nvPr/>
        </p:nvSpPr>
        <p:spPr bwMode="auto">
          <a:xfrm>
            <a:off x="125413" y="5833539"/>
            <a:ext cx="8763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2" eaLnBrk="1" hangingPunct="1">
              <a:spcBef>
                <a:spcPct val="50000"/>
              </a:spcBef>
              <a:buClr>
                <a:schemeClr val="accent2"/>
              </a:buClr>
              <a:buSzPct val="70000"/>
              <a:buFont typeface="Wingdings" panose="05000000000000000000" pitchFamily="2" charset="2"/>
              <a:buNone/>
            </a:pPr>
            <a:r>
              <a:rPr lang="en-US" altLang="en-US" sz="1400" dirty="0">
                <a:latin typeface="Arial" panose="020B0604020202020204" pitchFamily="34" charset="0"/>
              </a:rPr>
              <a:t>Click </a:t>
            </a:r>
            <a:r>
              <a:rPr lang="en-US" altLang="en-US" sz="1400" b="1" dirty="0">
                <a:latin typeface="Arial" panose="020B0604020202020204" pitchFamily="34" charset="0"/>
              </a:rPr>
              <a:t>Search History</a:t>
            </a:r>
            <a:r>
              <a:rPr lang="en-US" altLang="en-US" sz="1400" dirty="0">
                <a:latin typeface="Arial" panose="020B0604020202020204" pitchFamily="34" charset="0"/>
              </a:rPr>
              <a:t> to view the searches conducted during your session. You can also combine searches and add them to the search box by marking the check boxes next to the searches you would like to run and clicking one of the </a:t>
            </a:r>
            <a:r>
              <a:rPr lang="en-US" altLang="en-US" sz="1400" b="1" dirty="0">
                <a:latin typeface="Arial" panose="020B0604020202020204" pitchFamily="34" charset="0"/>
              </a:rPr>
              <a:t>Search with</a:t>
            </a:r>
            <a:r>
              <a:rPr lang="en-US" altLang="en-US" sz="1400" dirty="0">
                <a:latin typeface="Arial" panose="020B0604020202020204" pitchFamily="34" charset="0"/>
              </a:rPr>
              <a:t> buttons. Click the </a:t>
            </a:r>
            <a:r>
              <a:rPr lang="en-US" altLang="en-US" sz="1400" b="1" dirty="0">
                <a:latin typeface="Arial" panose="020B0604020202020204" pitchFamily="34" charset="0"/>
              </a:rPr>
              <a:t>Edit</a:t>
            </a:r>
            <a:r>
              <a:rPr lang="en-US" altLang="en-US" sz="1400" dirty="0">
                <a:latin typeface="Arial" panose="020B0604020202020204" pitchFamily="34" charset="0"/>
              </a:rPr>
              <a:t> link to modify the search terms or limiters of that line of your search history. </a:t>
            </a:r>
          </a:p>
        </p:txBody>
      </p:sp>
      <p:sp>
        <p:nvSpPr>
          <p:cNvPr id="30724" name="Oval 10" title="Red Circle highlighting Search History link"/>
          <p:cNvSpPr>
            <a:spLocks noChangeArrowheads="1"/>
          </p:cNvSpPr>
          <p:nvPr/>
        </p:nvSpPr>
        <p:spPr bwMode="auto">
          <a:xfrm>
            <a:off x="2299055" y="1022520"/>
            <a:ext cx="889000" cy="247650"/>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30725" name="Oval 18" title="Red Circle highlighting Edit link in Search History"/>
          <p:cNvSpPr>
            <a:spLocks noChangeArrowheads="1"/>
          </p:cNvSpPr>
          <p:nvPr/>
        </p:nvSpPr>
        <p:spPr bwMode="auto">
          <a:xfrm>
            <a:off x="7991680" y="2545810"/>
            <a:ext cx="471487" cy="287337"/>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8" name="Rectangle 7" title="Red Square highlighting Search With buttons"/>
          <p:cNvSpPr/>
          <p:nvPr/>
        </p:nvSpPr>
        <p:spPr>
          <a:xfrm>
            <a:off x="1278292" y="1928981"/>
            <a:ext cx="1970517" cy="242482"/>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57734A-E67D-418D-8856-084C9F7B24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630" y="96817"/>
            <a:ext cx="8905858" cy="5916704"/>
          </a:xfrm>
          <a:prstGeom prst="rect">
            <a:avLst/>
          </a:prstGeom>
        </p:spPr>
      </p:pic>
      <p:sp>
        <p:nvSpPr>
          <p:cNvPr id="31747" name="Text Box 3"/>
          <p:cNvSpPr txBox="1">
            <a:spLocks noChangeArrowheads="1"/>
          </p:cNvSpPr>
          <p:nvPr/>
        </p:nvSpPr>
        <p:spPr bwMode="auto">
          <a:xfrm>
            <a:off x="154883" y="6052767"/>
            <a:ext cx="858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2" eaLnBrk="1" hangingPunct="1">
              <a:spcBef>
                <a:spcPct val="50000"/>
              </a:spcBef>
              <a:buClr>
                <a:schemeClr val="accent2"/>
              </a:buClr>
              <a:buSzPct val="70000"/>
              <a:buFont typeface="Wingdings" panose="05000000000000000000" pitchFamily="2" charset="2"/>
              <a:buNone/>
            </a:pPr>
            <a:r>
              <a:rPr lang="en-US" altLang="en-US" sz="1400" dirty="0">
                <a:latin typeface="Arial" panose="020B0604020202020204" pitchFamily="34" charset="0"/>
              </a:rPr>
              <a:t>Click on the </a:t>
            </a:r>
            <a:r>
              <a:rPr lang="en-US" altLang="en-US" sz="1400" b="1" dirty="0">
                <a:latin typeface="Arial" panose="020B0604020202020204" pitchFamily="34" charset="0"/>
              </a:rPr>
              <a:t>Preferences</a:t>
            </a:r>
            <a:r>
              <a:rPr lang="en-US" altLang="en-US" sz="1400" dirty="0">
                <a:latin typeface="Arial" panose="020B0604020202020204" pitchFamily="34" charset="0"/>
              </a:rPr>
              <a:t> link to select your print, email, save, and export settings, as well as customize options such as page layout and language. You can save your preferences for future sessions by signing into your </a:t>
            </a:r>
            <a:r>
              <a:rPr lang="en-US" altLang="en-US" sz="1400" dirty="0" err="1">
                <a:latin typeface="Arial" panose="020B0604020202020204" pitchFamily="34" charset="0"/>
              </a:rPr>
              <a:t>MyEBSCO</a:t>
            </a:r>
            <a:r>
              <a:rPr lang="en-US" altLang="en-US" sz="1400" dirty="0">
                <a:latin typeface="Arial" panose="020B0604020202020204" pitchFamily="34" charset="0"/>
              </a:rPr>
              <a:t> folder. </a:t>
            </a:r>
          </a:p>
        </p:txBody>
      </p:sp>
      <p:sp>
        <p:nvSpPr>
          <p:cNvPr id="31748" name="Oval 4" title="Red Circle highlighting Print, Email, Save, Export options"/>
          <p:cNvSpPr>
            <a:spLocks noChangeArrowheads="1"/>
          </p:cNvSpPr>
          <p:nvPr/>
        </p:nvSpPr>
        <p:spPr bwMode="auto">
          <a:xfrm>
            <a:off x="1713453" y="4674274"/>
            <a:ext cx="1406525" cy="315913"/>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7" name="Rectangle 6" title="Red Square highlighting Pay Layout options"/>
          <p:cNvSpPr/>
          <p:nvPr/>
        </p:nvSpPr>
        <p:spPr>
          <a:xfrm>
            <a:off x="4699170" y="2908857"/>
            <a:ext cx="2543175" cy="1211321"/>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D8CD36-D194-4515-AEAF-B41D96FF17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580" y="111935"/>
            <a:ext cx="8926978" cy="5890833"/>
          </a:xfrm>
          <a:prstGeom prst="rect">
            <a:avLst/>
          </a:prstGeom>
          <a:ln>
            <a:solidFill>
              <a:schemeClr val="tx1"/>
            </a:solidFill>
          </a:ln>
        </p:spPr>
      </p:pic>
      <p:sp>
        <p:nvSpPr>
          <p:cNvPr id="32771" name="Oval 5" title="EBSCOhost Help link"/>
          <p:cNvSpPr>
            <a:spLocks noChangeArrowheads="1"/>
          </p:cNvSpPr>
          <p:nvPr/>
        </p:nvSpPr>
        <p:spPr bwMode="auto">
          <a:xfrm>
            <a:off x="8584602" y="133451"/>
            <a:ext cx="453036" cy="301625"/>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32772" name="Text Box 7"/>
          <p:cNvSpPr txBox="1">
            <a:spLocks noChangeArrowheads="1"/>
          </p:cNvSpPr>
          <p:nvPr/>
        </p:nvSpPr>
        <p:spPr bwMode="auto">
          <a:xfrm>
            <a:off x="118336" y="6229012"/>
            <a:ext cx="623943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2" eaLnBrk="1" hangingPunct="1">
              <a:spcBef>
                <a:spcPct val="50000"/>
              </a:spcBef>
              <a:buClr>
                <a:schemeClr val="accent2"/>
              </a:buClr>
              <a:buSzPct val="70000"/>
              <a:buFont typeface="Wingdings" panose="05000000000000000000" pitchFamily="2" charset="2"/>
              <a:buNone/>
            </a:pPr>
            <a:r>
              <a:rPr lang="en-US" altLang="en-US" sz="1400" dirty="0">
                <a:latin typeface="Arial" panose="020B0604020202020204" pitchFamily="34" charset="0"/>
              </a:rPr>
              <a:t>At any time, click the </a:t>
            </a:r>
            <a:r>
              <a:rPr lang="en-US" altLang="en-US" sz="1400" b="1" dirty="0">
                <a:latin typeface="Arial" panose="020B0604020202020204" pitchFamily="34" charset="0"/>
              </a:rPr>
              <a:t>Help</a:t>
            </a:r>
            <a:r>
              <a:rPr lang="en-US" altLang="en-US" sz="1400" dirty="0">
                <a:latin typeface="Arial" panose="020B0604020202020204" pitchFamily="34" charset="0"/>
              </a:rPr>
              <a:t> link to view the complete online Help system.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22943" y="625475"/>
            <a:ext cx="8926689"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F1A36-3714-474D-925D-A8DF67F227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574" y="117306"/>
            <a:ext cx="8923337" cy="5798503"/>
          </a:xfrm>
          <a:prstGeom prst="rect">
            <a:avLst/>
          </a:prstGeom>
          <a:ln>
            <a:solidFill>
              <a:schemeClr val="tx1"/>
            </a:solidFill>
          </a:ln>
        </p:spPr>
      </p:pic>
      <p:sp>
        <p:nvSpPr>
          <p:cNvPr id="17411" name="Text Box 24"/>
          <p:cNvSpPr txBox="1">
            <a:spLocks noChangeArrowheads="1"/>
          </p:cNvSpPr>
          <p:nvPr/>
        </p:nvSpPr>
        <p:spPr bwMode="auto">
          <a:xfrm>
            <a:off x="107781" y="6013264"/>
            <a:ext cx="89233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EBSCO</a:t>
            </a:r>
            <a:r>
              <a:rPr lang="en-US" altLang="en-US" sz="1400" i="1" dirty="0">
                <a:solidFill>
                  <a:schemeClr val="tx1"/>
                </a:solidFill>
                <a:latin typeface="Arial" panose="020B0604020202020204" pitchFamily="34" charset="0"/>
              </a:rPr>
              <a:t>host</a:t>
            </a:r>
            <a:r>
              <a:rPr lang="en-US" altLang="en-US" sz="1400" dirty="0">
                <a:solidFill>
                  <a:schemeClr val="tx1"/>
                </a:solidFill>
                <a:latin typeface="Arial" panose="020B0604020202020204" pitchFamily="34" charset="0"/>
              </a:rPr>
              <a:t> is a powerful online reference tool that offers a variety of full text databases and popular databases from leading information providers. In this tutorial, we will look at how to search EBSCO</a:t>
            </a:r>
            <a:r>
              <a:rPr lang="en-US" altLang="en-US" sz="1400" i="1" dirty="0">
                <a:solidFill>
                  <a:schemeClr val="tx1"/>
                </a:solidFill>
                <a:latin typeface="Arial" panose="020B0604020202020204" pitchFamily="34" charset="0"/>
              </a:rPr>
              <a:t>host</a:t>
            </a:r>
            <a:r>
              <a:rPr lang="en-US" altLang="en-US" sz="1400" dirty="0">
                <a:solidFill>
                  <a:schemeClr val="tx1"/>
                </a:solidFill>
                <a:latin typeface="Arial" panose="020B0604020202020204" pitchFamily="34" charset="0"/>
              </a:rPr>
              <a:t>, as well as features including: the result list, previewing articles and images, and setting preferences.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97154" y="559187"/>
            <a:ext cx="3081528" cy="5198970"/>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74395" y="231775"/>
            <a:ext cx="3078589" cy="5182189"/>
          </a:xfrm>
          <a:prstGeom prst="rect">
            <a:avLst/>
          </a:prstGeom>
          <a:ln>
            <a:solidFill>
              <a:schemeClr val="tx1"/>
            </a:solidFill>
          </a:ln>
          <a:effectLst>
            <a:outerShdw blurRad="50800" dist="38100" dir="2700000" algn="tl" rotWithShape="0">
              <a:prstClr val="black">
                <a:alpha val="40000"/>
              </a:prstClr>
            </a:outerShdw>
          </a:effectLst>
        </p:spPr>
      </p:pic>
      <p:sp>
        <p:nvSpPr>
          <p:cNvPr id="18436" name="Text Box 24"/>
          <p:cNvSpPr txBox="1">
            <a:spLocks noChangeArrowheads="1"/>
          </p:cNvSpPr>
          <p:nvPr/>
        </p:nvSpPr>
        <p:spPr bwMode="auto">
          <a:xfrm>
            <a:off x="142875" y="6102350"/>
            <a:ext cx="8923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Note that because EBSCO</a:t>
            </a:r>
            <a:r>
              <a:rPr lang="en-US" altLang="en-US" sz="1400" i="1" dirty="0">
                <a:solidFill>
                  <a:schemeClr val="tx1"/>
                </a:solidFill>
                <a:latin typeface="Arial" panose="020B0604020202020204" pitchFamily="34" charset="0"/>
              </a:rPr>
              <a:t>host</a:t>
            </a:r>
            <a:r>
              <a:rPr lang="en-US" altLang="en-US" sz="1400" dirty="0">
                <a:solidFill>
                  <a:schemeClr val="tx1"/>
                </a:solidFill>
                <a:latin typeface="Arial" panose="020B0604020202020204" pitchFamily="34" charset="0"/>
              </a:rPr>
              <a:t> is a fully responsive web experience,</a:t>
            </a:r>
            <a:r>
              <a:rPr lang="en-US" altLang="en-US" sz="1400" dirty="0">
                <a:solidFill>
                  <a:schemeClr val="tx1"/>
                </a:solidFill>
                <a:latin typeface="Arial" panose="020B0604020202020204" pitchFamily="34" charset="0"/>
                <a:cs typeface="Arial" panose="020B0604020202020204" pitchFamily="34" charset="0"/>
              </a:rPr>
              <a:t> you are able to access content from your mobile device with the same features and functionality available to you on desktop computers.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2641FF-B6C1-48DD-9076-D705D968BB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8332" y="85032"/>
            <a:ext cx="8923337" cy="5530459"/>
          </a:xfrm>
          <a:prstGeom prst="rect">
            <a:avLst/>
          </a:prstGeom>
          <a:ln>
            <a:solidFill>
              <a:schemeClr val="tx1"/>
            </a:solidFill>
          </a:ln>
        </p:spPr>
      </p:pic>
      <p:sp>
        <p:nvSpPr>
          <p:cNvPr id="19459" name="Text Box 17"/>
          <p:cNvSpPr txBox="1">
            <a:spLocks noChangeArrowheads="1"/>
          </p:cNvSpPr>
          <p:nvPr/>
        </p:nvSpPr>
        <p:spPr bwMode="auto">
          <a:xfrm>
            <a:off x="135125" y="5721705"/>
            <a:ext cx="867251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The Basic Search screen offers a simple, easy-to-use searching experience. The top tool bar offers additional features which can include a publication locator, subject browsing, and image collections. Note that the features available vary based on the databases selected.</a:t>
            </a:r>
          </a:p>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You can add or change the databases being searched by clicking the </a:t>
            </a:r>
            <a:r>
              <a:rPr lang="en-US" altLang="en-US" sz="1400" b="1" dirty="0">
                <a:solidFill>
                  <a:schemeClr val="tx1"/>
                </a:solidFill>
                <a:latin typeface="Arial" panose="020B0604020202020204" pitchFamily="34" charset="0"/>
              </a:rPr>
              <a:t>Choose Databases</a:t>
            </a:r>
            <a:r>
              <a:rPr lang="en-US" altLang="en-US" sz="1400" dirty="0">
                <a:solidFill>
                  <a:schemeClr val="tx1"/>
                </a:solidFill>
                <a:latin typeface="Arial" panose="020B0604020202020204" pitchFamily="34" charset="0"/>
              </a:rPr>
              <a:t> link. </a:t>
            </a:r>
          </a:p>
        </p:txBody>
      </p:sp>
      <p:sp>
        <p:nvSpPr>
          <p:cNvPr id="7" name="Rectangle 6" title="Red Box highlighting Subjects, Publications, Images links"/>
          <p:cNvSpPr/>
          <p:nvPr/>
        </p:nvSpPr>
        <p:spPr>
          <a:xfrm>
            <a:off x="816145" y="111649"/>
            <a:ext cx="2077663" cy="29210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cxnSp>
        <p:nvCxnSpPr>
          <p:cNvPr id="8" name="Straight Arrow Connector 7" title="Red Arrow pointing to Basic Search link"/>
          <p:cNvCxnSpPr/>
          <p:nvPr/>
        </p:nvCxnSpPr>
        <p:spPr>
          <a:xfrm flipV="1">
            <a:off x="2735076" y="2778816"/>
            <a:ext cx="547687" cy="7254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title="Red Arrow pointing to Choose Databases link"/>
          <p:cNvCxnSpPr/>
          <p:nvPr/>
        </p:nvCxnSpPr>
        <p:spPr>
          <a:xfrm flipH="1">
            <a:off x="4854051" y="1535095"/>
            <a:ext cx="434975" cy="508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EAA010-B053-4580-92A8-CD75919DDE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524" y="91848"/>
            <a:ext cx="8968536" cy="5416064"/>
          </a:xfrm>
          <a:prstGeom prst="rect">
            <a:avLst/>
          </a:prstGeom>
          <a:ln>
            <a:solidFill>
              <a:schemeClr val="tx1"/>
            </a:solidFill>
          </a:ln>
        </p:spPr>
      </p:pic>
      <p:sp>
        <p:nvSpPr>
          <p:cNvPr id="20483" name="Text Box 4"/>
          <p:cNvSpPr txBox="1">
            <a:spLocks noChangeArrowheads="1"/>
          </p:cNvSpPr>
          <p:nvPr/>
        </p:nvSpPr>
        <p:spPr bwMode="auto">
          <a:xfrm>
            <a:off x="101282" y="5821924"/>
            <a:ext cx="8494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From here you can read a brief description of all of the databases available to you. When you have located a resource to add, click the checkbox next to the name and click </a:t>
            </a:r>
            <a:r>
              <a:rPr lang="en-US" altLang="en-US" sz="1400" b="1" dirty="0">
                <a:solidFill>
                  <a:schemeClr val="tx1"/>
                </a:solidFill>
                <a:latin typeface="Arial" panose="020B0604020202020204" pitchFamily="34" charset="0"/>
              </a:rPr>
              <a:t>OK</a:t>
            </a:r>
            <a:r>
              <a:rPr lang="en-US" altLang="en-US" sz="1400" dirty="0">
                <a:solidFill>
                  <a:schemeClr val="tx1"/>
                </a:solidFill>
                <a:latin typeface="Arial" panose="020B0604020202020204" pitchFamily="34" charset="0"/>
              </a:rPr>
              <a:t>.</a:t>
            </a:r>
          </a:p>
        </p:txBody>
      </p:sp>
      <p:sp>
        <p:nvSpPr>
          <p:cNvPr id="4" name="Rectangle 3" title="Red Box hightlighting Preview Icon"/>
          <p:cNvSpPr/>
          <p:nvPr/>
        </p:nvSpPr>
        <p:spPr>
          <a:xfrm>
            <a:off x="4370742" y="2452333"/>
            <a:ext cx="190500" cy="211138"/>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3ECF7-1893-408E-B27F-13B8CAB1CC4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788" y="96818"/>
            <a:ext cx="8916379" cy="5464886"/>
          </a:xfrm>
          <a:prstGeom prst="rect">
            <a:avLst/>
          </a:prstGeom>
          <a:ln>
            <a:solidFill>
              <a:schemeClr val="tx1"/>
            </a:solidFill>
          </a:ln>
        </p:spPr>
      </p:pic>
      <p:sp>
        <p:nvSpPr>
          <p:cNvPr id="21507" name="Text Box 3"/>
          <p:cNvSpPr txBox="1">
            <a:spLocks noChangeArrowheads="1"/>
          </p:cNvSpPr>
          <p:nvPr/>
        </p:nvSpPr>
        <p:spPr bwMode="auto">
          <a:xfrm>
            <a:off x="89272" y="5651500"/>
            <a:ext cx="89163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If you want to create a more targeted search you can expand the </a:t>
            </a:r>
            <a:r>
              <a:rPr lang="en-US" altLang="en-US" sz="1400" b="1" dirty="0">
                <a:solidFill>
                  <a:schemeClr val="tx1"/>
                </a:solidFill>
                <a:latin typeface="Arial" panose="020B0604020202020204" pitchFamily="34" charset="0"/>
              </a:rPr>
              <a:t>Search Options</a:t>
            </a:r>
            <a:r>
              <a:rPr lang="en-US" altLang="en-US" sz="1400" dirty="0">
                <a:solidFill>
                  <a:schemeClr val="tx1"/>
                </a:solidFill>
                <a:latin typeface="Arial" panose="020B0604020202020204" pitchFamily="34" charset="0"/>
              </a:rPr>
              <a:t> link to display the available limiters. </a:t>
            </a:r>
            <a:r>
              <a:rPr lang="en-US" altLang="en-US" sz="1400" b="1" dirty="0">
                <a:solidFill>
                  <a:schemeClr val="tx1"/>
                </a:solidFill>
                <a:latin typeface="Arial" panose="020B0604020202020204" pitchFamily="34" charset="0"/>
              </a:rPr>
              <a:t>Search modes</a:t>
            </a:r>
            <a:r>
              <a:rPr lang="en-US" altLang="en-US" sz="1400" dirty="0">
                <a:solidFill>
                  <a:schemeClr val="tx1"/>
                </a:solidFill>
                <a:latin typeface="Arial" panose="020B0604020202020204" pitchFamily="34" charset="0"/>
              </a:rPr>
              <a:t> allow you to choose between the </a:t>
            </a:r>
            <a:r>
              <a:rPr lang="en-US" altLang="en-US" sz="1400" b="1" dirty="0">
                <a:solidFill>
                  <a:schemeClr val="tx1"/>
                </a:solidFill>
                <a:latin typeface="Arial" panose="020B0604020202020204" pitchFamily="34" charset="0"/>
              </a:rPr>
              <a:t>Boolean/Phrase</a:t>
            </a:r>
            <a:r>
              <a:rPr lang="en-US" altLang="en-US" sz="1400" dirty="0">
                <a:solidFill>
                  <a:schemeClr val="tx1"/>
                </a:solidFill>
                <a:latin typeface="Arial" panose="020B0604020202020204" pitchFamily="34" charset="0"/>
              </a:rPr>
              <a:t> search, which will search for your terms, as you entered them in the search box, </a:t>
            </a:r>
            <a:r>
              <a:rPr lang="en-US" altLang="en-US" sz="1400" b="1" dirty="0">
                <a:solidFill>
                  <a:schemeClr val="tx1"/>
                </a:solidFill>
                <a:latin typeface="Arial" panose="020B0604020202020204" pitchFamily="34" charset="0"/>
              </a:rPr>
              <a:t>Find all of my search terms</a:t>
            </a:r>
            <a:r>
              <a:rPr lang="en-US" altLang="en-US" sz="1400" dirty="0">
                <a:solidFill>
                  <a:schemeClr val="tx1"/>
                </a:solidFill>
                <a:latin typeface="Arial" panose="020B0604020202020204" pitchFamily="34" charset="0"/>
              </a:rPr>
              <a:t>, which automatically adds an ‘and’ between your terms, or </a:t>
            </a:r>
            <a:r>
              <a:rPr lang="en-US" altLang="en-US" sz="1400" b="1" dirty="0">
                <a:solidFill>
                  <a:schemeClr val="tx1"/>
                </a:solidFill>
                <a:latin typeface="Arial" panose="020B0604020202020204" pitchFamily="34" charset="0"/>
              </a:rPr>
              <a:t>Find any of my search terms</a:t>
            </a:r>
            <a:r>
              <a:rPr lang="en-US" altLang="en-US" sz="1400" dirty="0">
                <a:solidFill>
                  <a:schemeClr val="tx1"/>
                </a:solidFill>
                <a:latin typeface="Arial" panose="020B0604020202020204" pitchFamily="34" charset="0"/>
              </a:rPr>
              <a:t>, which automatically adds an ‘or’ between your terms. </a:t>
            </a:r>
          </a:p>
        </p:txBody>
      </p:sp>
      <p:sp>
        <p:nvSpPr>
          <p:cNvPr id="21508" name="Oval 4" title="Red Circle highlighting Search Options link"/>
          <p:cNvSpPr>
            <a:spLocks noChangeArrowheads="1"/>
          </p:cNvSpPr>
          <p:nvPr/>
        </p:nvSpPr>
        <p:spPr bwMode="auto">
          <a:xfrm>
            <a:off x="2030955" y="2623225"/>
            <a:ext cx="889000" cy="288925"/>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7" name="Rectangle 6" title="Red Box highlighting Search Modes"/>
          <p:cNvSpPr/>
          <p:nvPr/>
        </p:nvSpPr>
        <p:spPr>
          <a:xfrm>
            <a:off x="954220" y="4224058"/>
            <a:ext cx="1530796" cy="692187"/>
          </a:xfrm>
          <a:prstGeom prst="rect">
            <a:avLst/>
          </a:prstGeom>
          <a:noFill/>
          <a:ln w="190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DFD75-0E81-4C7E-9F73-CB6392088D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575" y="96819"/>
            <a:ext cx="8933057" cy="6035039"/>
          </a:xfrm>
          <a:prstGeom prst="rect">
            <a:avLst/>
          </a:prstGeom>
          <a:ln>
            <a:solidFill>
              <a:schemeClr val="tx1"/>
            </a:solidFill>
          </a:ln>
        </p:spPr>
      </p:pic>
      <p:sp>
        <p:nvSpPr>
          <p:cNvPr id="22531" name="Rectangle 5"/>
          <p:cNvSpPr>
            <a:spLocks noChangeArrowheads="1"/>
          </p:cNvSpPr>
          <p:nvPr/>
        </p:nvSpPr>
        <p:spPr bwMode="auto">
          <a:xfrm>
            <a:off x="174510" y="6299893"/>
            <a:ext cx="8416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None/>
            </a:pPr>
            <a:r>
              <a:rPr lang="en-US" altLang="en-US" sz="1400" dirty="0">
                <a:latin typeface="Arial" panose="020B0604020202020204" pitchFamily="34" charset="0"/>
              </a:rPr>
              <a:t>Let’s start with a basic search. Enter the search term in the search box</a:t>
            </a:r>
            <a:r>
              <a:rPr lang="en-US" altLang="en-US" sz="1400" b="1" dirty="0">
                <a:latin typeface="Arial" panose="020B0604020202020204" pitchFamily="34" charset="0"/>
              </a:rPr>
              <a:t> </a:t>
            </a:r>
            <a:r>
              <a:rPr lang="en-US" altLang="en-US" sz="1400" dirty="0">
                <a:latin typeface="Arial" panose="020B0604020202020204" pitchFamily="34" charset="0"/>
              </a:rPr>
              <a:t>and click </a:t>
            </a:r>
            <a:r>
              <a:rPr lang="en-US" altLang="en-US" sz="1400" b="1" dirty="0">
                <a:latin typeface="Arial" panose="020B0604020202020204" pitchFamily="34" charset="0"/>
              </a:rPr>
              <a:t>Search</a:t>
            </a:r>
            <a:r>
              <a:rPr lang="en-US" altLang="en-US" sz="1400" dirty="0">
                <a:latin typeface="Arial" panose="020B0604020202020204" pitchFamily="34" charset="0"/>
              </a:rPr>
              <a:t>.</a:t>
            </a:r>
          </a:p>
        </p:txBody>
      </p:sp>
      <p:sp>
        <p:nvSpPr>
          <p:cNvPr id="5" name="Rectangle 4" title="Red Box highlighting Search button"/>
          <p:cNvSpPr/>
          <p:nvPr/>
        </p:nvSpPr>
        <p:spPr>
          <a:xfrm>
            <a:off x="6067313" y="2200245"/>
            <a:ext cx="814776" cy="349318"/>
          </a:xfrm>
          <a:prstGeom prst="rect">
            <a:avLst/>
          </a:prstGeom>
          <a:noFill/>
          <a:ln w="190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AD7905-234F-4C7B-AA79-2AC5EC338A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818" y="107571"/>
            <a:ext cx="8953592" cy="5787620"/>
          </a:xfrm>
          <a:prstGeom prst="rect">
            <a:avLst/>
          </a:prstGeom>
          <a:ln>
            <a:solidFill>
              <a:schemeClr val="tx1"/>
            </a:solidFill>
          </a:ln>
        </p:spPr>
      </p:pic>
      <p:sp>
        <p:nvSpPr>
          <p:cNvPr id="23555" name="Text Box 13"/>
          <p:cNvSpPr txBox="1">
            <a:spLocks noChangeArrowheads="1"/>
          </p:cNvSpPr>
          <p:nvPr/>
        </p:nvSpPr>
        <p:spPr bwMode="auto">
          <a:xfrm>
            <a:off x="111144" y="6000059"/>
            <a:ext cx="87391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On the left side of the result list, you can limit your results to articles with Full Text or References Available or use the date slider bar to change the date range of your results. To view all of the available limiters, click the </a:t>
            </a:r>
            <a:r>
              <a:rPr lang="en-US" altLang="en-US" sz="1400" b="1" dirty="0">
                <a:solidFill>
                  <a:schemeClr val="tx1"/>
                </a:solidFill>
                <a:latin typeface="Arial" panose="020B0604020202020204" pitchFamily="34" charset="0"/>
              </a:rPr>
              <a:t>Show More</a:t>
            </a:r>
            <a:r>
              <a:rPr lang="en-US" altLang="en-US" sz="1400" dirty="0">
                <a:solidFill>
                  <a:schemeClr val="tx1"/>
                </a:solidFill>
                <a:latin typeface="Arial" panose="020B0604020202020204" pitchFamily="34" charset="0"/>
              </a:rPr>
              <a:t> link. When you click on a limiter, the result list is refreshed.  </a:t>
            </a:r>
          </a:p>
        </p:txBody>
      </p:sp>
      <p:sp>
        <p:nvSpPr>
          <p:cNvPr id="4" name="Rectangle 3">
            <a:extLst>
              <a:ext uri="{FF2B5EF4-FFF2-40B4-BE49-F238E27FC236}">
                <a16:creationId xmlns:a16="http://schemas.microsoft.com/office/drawing/2014/main" id="{7CD7A1C1-69A5-4865-ACEF-3265CD9076E0}"/>
              </a:ext>
            </a:extLst>
          </p:cNvPr>
          <p:cNvSpPr/>
          <p:nvPr/>
        </p:nvSpPr>
        <p:spPr>
          <a:xfrm>
            <a:off x="143416" y="2969110"/>
            <a:ext cx="1502503" cy="1904104"/>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9EEBD8-545E-4768-B382-823FDFE97B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575" y="118333"/>
            <a:ext cx="7738520" cy="5058949"/>
          </a:xfrm>
          <a:prstGeom prst="rect">
            <a:avLst/>
          </a:prstGeom>
          <a:ln>
            <a:solidFill>
              <a:schemeClr val="tx1"/>
            </a:solidFill>
          </a:ln>
        </p:spPr>
      </p:pic>
      <p:sp>
        <p:nvSpPr>
          <p:cNvPr id="24580" name="Text Box 4"/>
          <p:cNvSpPr txBox="1">
            <a:spLocks noChangeArrowheads="1"/>
          </p:cNvSpPr>
          <p:nvPr/>
        </p:nvSpPr>
        <p:spPr bwMode="auto">
          <a:xfrm>
            <a:off x="124905" y="5969000"/>
            <a:ext cx="8578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dirty="0">
                <a:solidFill>
                  <a:schemeClr val="tx1"/>
                </a:solidFill>
                <a:latin typeface="Arial" panose="020B0604020202020204" pitchFamily="34" charset="0"/>
              </a:rPr>
              <a:t>You can further narrow your results by selecting one or more Source Types, Subjects, Publications, and more. Click a Source Type or Subject Term to update your results. To view all available items, or select multiple terms, click the </a:t>
            </a:r>
            <a:r>
              <a:rPr lang="en-US" altLang="en-US" sz="1400" b="1" dirty="0">
                <a:solidFill>
                  <a:schemeClr val="tx1"/>
                </a:solidFill>
                <a:latin typeface="Arial" panose="020B0604020202020204" pitchFamily="34" charset="0"/>
              </a:rPr>
              <a:t>Show More</a:t>
            </a:r>
            <a:r>
              <a:rPr lang="en-US" altLang="en-US" sz="1400" dirty="0">
                <a:solidFill>
                  <a:schemeClr val="tx1"/>
                </a:solidFill>
                <a:latin typeface="Arial" panose="020B0604020202020204" pitchFamily="34" charset="0"/>
              </a:rPr>
              <a:t> link.  After making your selections, click </a:t>
            </a:r>
            <a:r>
              <a:rPr lang="en-US" altLang="en-US" sz="1400" b="1" dirty="0">
                <a:solidFill>
                  <a:schemeClr val="tx1"/>
                </a:solidFill>
                <a:latin typeface="Arial" panose="020B0604020202020204" pitchFamily="34" charset="0"/>
              </a:rPr>
              <a:t>Update </a:t>
            </a:r>
            <a:r>
              <a:rPr lang="en-US" altLang="en-US" sz="1400" dirty="0">
                <a:solidFill>
                  <a:schemeClr val="tx1"/>
                </a:solidFill>
                <a:latin typeface="Arial" panose="020B0604020202020204" pitchFamily="34" charset="0"/>
              </a:rPr>
              <a:t>to see your results. </a:t>
            </a:r>
          </a:p>
        </p:txBody>
      </p:sp>
      <p:sp>
        <p:nvSpPr>
          <p:cNvPr id="24581" name="Rectangle 11" title="Red Box highlighting Update button"/>
          <p:cNvSpPr>
            <a:spLocks noChangeArrowheads="1"/>
          </p:cNvSpPr>
          <p:nvPr/>
        </p:nvSpPr>
        <p:spPr bwMode="auto">
          <a:xfrm>
            <a:off x="3402013" y="5021263"/>
            <a:ext cx="790575" cy="423862"/>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rIns="0"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pic>
        <p:nvPicPr>
          <p:cNvPr id="4" name="Picture 3">
            <a:extLst>
              <a:ext uri="{FF2B5EF4-FFF2-40B4-BE49-F238E27FC236}">
                <a16:creationId xmlns:a16="http://schemas.microsoft.com/office/drawing/2014/main" id="{3CD97EA6-DA85-474F-9898-547B3E5091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2734" y="836242"/>
            <a:ext cx="7992626" cy="5058949"/>
          </a:xfrm>
          <a:prstGeom prst="rect">
            <a:avLst/>
          </a:prstGeom>
        </p:spPr>
      </p:pic>
      <p:sp>
        <p:nvSpPr>
          <p:cNvPr id="24582" name="Rectangle 7" title="Red Box highlighting facet checkboxes"/>
          <p:cNvSpPr>
            <a:spLocks noChangeArrowheads="1"/>
          </p:cNvSpPr>
          <p:nvPr/>
        </p:nvSpPr>
        <p:spPr bwMode="auto">
          <a:xfrm>
            <a:off x="2865006" y="2746450"/>
            <a:ext cx="168651" cy="502359"/>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square" lIns="0" rIns="0">
            <a:spAutoFit/>
          </a:bodyPr>
          <a:lstStyle>
            <a:lvl1pPr marL="692150" indent="-3476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10" name="Rectangle 9" title="Red Box highlighting Subject Thesaurus Terms facets"/>
          <p:cNvSpPr/>
          <p:nvPr/>
        </p:nvSpPr>
        <p:spPr>
          <a:xfrm>
            <a:off x="139700" y="139700"/>
            <a:ext cx="1258794" cy="371475"/>
          </a:xfrm>
          <a:prstGeom prst="rect">
            <a:avLst/>
          </a:prstGeom>
          <a:noFill/>
          <a:ln w="190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1" name="Rectangle 10" title="Red box highlighting Show More link"/>
          <p:cNvSpPr/>
          <p:nvPr/>
        </p:nvSpPr>
        <p:spPr>
          <a:xfrm>
            <a:off x="130175" y="1845198"/>
            <a:ext cx="592138" cy="230188"/>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utorial Template">
      <a:dk1>
        <a:srgbClr val="000000"/>
      </a:dk1>
      <a:lt1>
        <a:srgbClr val="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5F006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6929</TotalTime>
  <Words>767</Words>
  <Application>Microsoft Office PowerPoint</Application>
  <PresentationFormat>On-screen Show (4:3)</PresentationFormat>
  <Paragraphs>21</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 Light</vt:lpstr>
      <vt:lpstr>Georgia</vt:lpstr>
      <vt:lpstr>Wingdings</vt:lpstr>
      <vt:lpstr>Wingdings 2</vt:lpstr>
      <vt:lpstr>Civic</vt:lpstr>
      <vt:lpstr>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of View Reference Center</dc:title>
  <dc:creator>Dino Persakis</dc:creator>
  <cp:lastModifiedBy>Carolin Sterling</cp:lastModifiedBy>
  <cp:revision>365</cp:revision>
  <dcterms:created xsi:type="dcterms:W3CDTF">2006-11-29T14:42:47Z</dcterms:created>
  <dcterms:modified xsi:type="dcterms:W3CDTF">2023-04-24T16:29:08Z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