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56"/>
  </p:notesMasterIdLst>
  <p:handoutMasterIdLst>
    <p:handoutMasterId r:id="rId57"/>
  </p:handoutMasterIdLst>
  <p:sldIdLst>
    <p:sldId id="309" r:id="rId2"/>
    <p:sldId id="310" r:id="rId3"/>
    <p:sldId id="311" r:id="rId4"/>
    <p:sldId id="313" r:id="rId5"/>
    <p:sldId id="314" r:id="rId6"/>
    <p:sldId id="319" r:id="rId7"/>
    <p:sldId id="320" r:id="rId8"/>
    <p:sldId id="324" r:id="rId9"/>
    <p:sldId id="339" r:id="rId10"/>
    <p:sldId id="340" r:id="rId11"/>
    <p:sldId id="342" r:id="rId12"/>
    <p:sldId id="343" r:id="rId13"/>
    <p:sldId id="325" r:id="rId14"/>
    <p:sldId id="262" r:id="rId15"/>
    <p:sldId id="345" r:id="rId16"/>
    <p:sldId id="323" r:id="rId17"/>
    <p:sldId id="263" r:id="rId18"/>
    <p:sldId id="264" r:id="rId19"/>
    <p:sldId id="267" r:id="rId20"/>
    <p:sldId id="275" r:id="rId21"/>
    <p:sldId id="268" r:id="rId22"/>
    <p:sldId id="277" r:id="rId23"/>
    <p:sldId id="278" r:id="rId24"/>
    <p:sldId id="279" r:id="rId25"/>
    <p:sldId id="281" r:id="rId26"/>
    <p:sldId id="282" r:id="rId27"/>
    <p:sldId id="270" r:id="rId28"/>
    <p:sldId id="283" r:id="rId29"/>
    <p:sldId id="284" r:id="rId30"/>
    <p:sldId id="285" r:id="rId31"/>
    <p:sldId id="271" r:id="rId32"/>
    <p:sldId id="286" r:id="rId33"/>
    <p:sldId id="287" r:id="rId34"/>
    <p:sldId id="288" r:id="rId35"/>
    <p:sldId id="272" r:id="rId36"/>
    <p:sldId id="289" r:id="rId37"/>
    <p:sldId id="273" r:id="rId38"/>
    <p:sldId id="290" r:id="rId39"/>
    <p:sldId id="291" r:id="rId40"/>
    <p:sldId id="296" r:id="rId41"/>
    <p:sldId id="326" r:id="rId42"/>
    <p:sldId id="327" r:id="rId43"/>
    <p:sldId id="330" r:id="rId44"/>
    <p:sldId id="338" r:id="rId45"/>
    <p:sldId id="297" r:id="rId46"/>
    <p:sldId id="298" r:id="rId47"/>
    <p:sldId id="299" r:id="rId48"/>
    <p:sldId id="300" r:id="rId49"/>
    <p:sldId id="301" r:id="rId50"/>
    <p:sldId id="302" r:id="rId51"/>
    <p:sldId id="328" r:id="rId52"/>
    <p:sldId id="329" r:id="rId53"/>
    <p:sldId id="344" r:id="rId54"/>
    <p:sldId id="331" r:id="rId55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>
          <p15:clr>
            <a:srgbClr val="A4A3A4"/>
          </p15:clr>
        </p15:guide>
        <p15:guide id="2" pos="221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B00"/>
    <a:srgbClr val="7127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03" autoAdjust="0"/>
    <p:restoredTop sz="94636" autoAdjust="0"/>
  </p:normalViewPr>
  <p:slideViewPr>
    <p:cSldViewPr>
      <p:cViewPr varScale="1">
        <p:scale>
          <a:sx n="105" d="100"/>
          <a:sy n="105" d="100"/>
        </p:scale>
        <p:origin x="102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9976"/>
    </p:cViewPr>
  </p:sorterViewPr>
  <p:notesViewPr>
    <p:cSldViewPr>
      <p:cViewPr varScale="1">
        <p:scale>
          <a:sx n="52" d="100"/>
          <a:sy n="52" d="100"/>
        </p:scale>
        <p:origin x="-2716" y="-80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FF3741-32AB-4F01-A6B1-C77B88187073}" type="doc">
      <dgm:prSet loTypeId="urn:microsoft.com/office/officeart/2005/8/layout/default#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EF4D98C-1B61-47DB-B554-CA09B35E3871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dirty="0" smtClean="0">
              <a:solidFill>
                <a:schemeClr val="accent2">
                  <a:lumMod val="50000"/>
                </a:schemeClr>
              </a:solidFill>
              <a:effectLst>
                <a:glow rad="101600">
                  <a:srgbClr val="FFCB00">
                    <a:alpha val="6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Supervisor</a:t>
          </a:r>
          <a:endParaRPr lang="en-US" b="1" dirty="0">
            <a:solidFill>
              <a:schemeClr val="accent2">
                <a:lumMod val="50000"/>
              </a:schemeClr>
            </a:solidFill>
            <a:effectLst>
              <a:glow rad="101600">
                <a:srgbClr val="FFCB00">
                  <a:alpha val="60000"/>
                </a:srgbClr>
              </a:glow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0BFD4F2C-68BC-4F5C-B822-DB87AEC5431B}" type="parTrans" cxnId="{A6A3820A-B686-43A4-BC21-44D5AED186F3}">
      <dgm:prSet/>
      <dgm:spPr/>
      <dgm:t>
        <a:bodyPr/>
        <a:lstStyle/>
        <a:p>
          <a:endParaRPr lang="en-US"/>
        </a:p>
      </dgm:t>
    </dgm:pt>
    <dgm:pt modelId="{AF48CB25-AE37-4E16-9DFB-EF098E2D694E}" type="sibTrans" cxnId="{A6A3820A-B686-43A4-BC21-44D5AED186F3}">
      <dgm:prSet/>
      <dgm:spPr/>
      <dgm:t>
        <a:bodyPr/>
        <a:lstStyle/>
        <a:p>
          <a:endParaRPr lang="en-US"/>
        </a:p>
      </dgm:t>
    </dgm:pt>
    <dgm:pt modelId="{E3A74899-248F-46FE-920C-E33043CEEC1D}" type="pres">
      <dgm:prSet presAssocID="{62FF3741-32AB-4F01-A6B1-C77B8818707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3064FEF-F540-47DE-8398-AD3B75ED5772}" type="pres">
      <dgm:prSet presAssocID="{2EF4D98C-1B61-47DB-B554-CA09B35E3871}" presName="node" presStyleLbl="node1" presStyleIdx="0" presStyleCnt="1" custLinFactY="-100000" custLinFactNeighborX="-74000" custLinFactNeighborY="-1377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6A3820A-B686-43A4-BC21-44D5AED186F3}" srcId="{62FF3741-32AB-4F01-A6B1-C77B88187073}" destId="{2EF4D98C-1B61-47DB-B554-CA09B35E3871}" srcOrd="0" destOrd="0" parTransId="{0BFD4F2C-68BC-4F5C-B822-DB87AEC5431B}" sibTransId="{AF48CB25-AE37-4E16-9DFB-EF098E2D694E}"/>
    <dgm:cxn modelId="{3D396293-3F9B-45E3-87D9-C1D150F69DF7}" type="presOf" srcId="{2EF4D98C-1B61-47DB-B554-CA09B35E3871}" destId="{A3064FEF-F540-47DE-8398-AD3B75ED5772}" srcOrd="0" destOrd="0" presId="urn:microsoft.com/office/officeart/2005/8/layout/default#2"/>
    <dgm:cxn modelId="{BB4AF917-D27B-4722-BC75-5C7CA11561A3}" type="presOf" srcId="{62FF3741-32AB-4F01-A6B1-C77B88187073}" destId="{E3A74899-248F-46FE-920C-E33043CEEC1D}" srcOrd="0" destOrd="0" presId="urn:microsoft.com/office/officeart/2005/8/layout/default#2"/>
    <dgm:cxn modelId="{10795AB4-08FD-4E1C-B05D-31BA9DEC933D}" type="presParOf" srcId="{E3A74899-248F-46FE-920C-E33043CEEC1D}" destId="{A3064FEF-F540-47DE-8398-AD3B75ED5772}" srcOrd="0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064FEF-F540-47DE-8398-AD3B75ED5772}">
      <dsp:nvSpPr>
        <dsp:cNvPr id="0" name=""/>
        <dsp:cNvSpPr/>
      </dsp:nvSpPr>
      <dsp:spPr>
        <a:xfrm>
          <a:off x="0" y="0"/>
          <a:ext cx="6096000" cy="3657600"/>
        </a:xfrm>
        <a:prstGeom prst="rect">
          <a:avLst/>
        </a:prstGeom>
        <a:gradFill rotWithShape="1">
          <a:gsLst>
            <a:gs pos="0">
              <a:schemeClr val="accent6">
                <a:tint val="65000"/>
                <a:satMod val="270000"/>
              </a:schemeClr>
            </a:gs>
            <a:gs pos="25000">
              <a:schemeClr val="accent6">
                <a:tint val="60000"/>
                <a:satMod val="300000"/>
              </a:schemeClr>
            </a:gs>
            <a:gs pos="100000">
              <a:schemeClr val="accent6">
                <a:tint val="29000"/>
                <a:satMod val="40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atMod val="15000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b="1" kern="1200" dirty="0" smtClean="0">
              <a:solidFill>
                <a:schemeClr val="accent2">
                  <a:lumMod val="50000"/>
                </a:schemeClr>
              </a:solidFill>
              <a:effectLst>
                <a:glow rad="101600">
                  <a:srgbClr val="FFCB00">
                    <a:alpha val="6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Supervisor</a:t>
          </a:r>
          <a:endParaRPr lang="en-US" sz="6500" b="1" kern="1200" dirty="0">
            <a:solidFill>
              <a:schemeClr val="accent2">
                <a:lumMod val="50000"/>
              </a:schemeClr>
            </a:solidFill>
            <a:effectLst>
              <a:glow rad="101600">
                <a:srgbClr val="FFCB00">
                  <a:alpha val="60000"/>
                </a:srgbClr>
              </a:glow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0" y="0"/>
        <a:ext cx="6096000" cy="36576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7C460B56-EE74-4CE7-86F7-57463E1EE2C6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B721544E-82D9-4088-8D05-4882257740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9878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0DC6FED2-F1E6-4AE4-AD0B-1A20F7D77EE1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53FEFF64-5222-4C31-9E87-8C7D19E55C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683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8" charset="-128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C76DA44-2187-49B1-A3E0-FB794D8BCD87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8" charset="-128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7DE9D4F-6628-48F3-94AE-6B799E14AD04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8" charset="-128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8550725-39A6-40B6-B825-48FAE9ADF8DF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8" charset="-128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653D3FF-DE2D-4ABB-8C73-82EC5B64C792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8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423371C-8710-48C0-847A-748326C63090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93768A-28B1-4381-85A3-CAE013AAF811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570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41113-23CB-4AD7-82CF-DC9354C641C1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E1882-E950-4ECB-8AD6-562A806EC8C1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3A039-DB55-404C-B5FF-F8B42A0A455A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27990-84D9-4E6D-8519-282B3C6AEA34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28A2A-FBAF-4E11-B2A8-769FA110AA6D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90A3D-0775-4545-BD6C-2B1FAE514D99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DCFA3-77E4-4C98-8ABF-02FA3D817024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640EA-BB7A-44E6-863E-92C8207BC8AA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B18B8-4B2E-40A7-B0F6-26C4D731CB7F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7F2EF-DC85-4494-B669-CA42B7566CE8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8A0D1-764D-4C8B-8884-C522B48587DD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8400E3D-1BAC-40F5-9F82-8991267BC936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FC1BA19-D1CD-479F-8CC8-6959A8B74DC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hr@centralstate.edu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Placeholder 4"/>
          <p:cNvSpPr>
            <a:spLocks noGrp="1"/>
          </p:cNvSpPr>
          <p:nvPr>
            <p:ph type="body" idx="1"/>
          </p:nvPr>
        </p:nvSpPr>
        <p:spPr>
          <a:xfrm>
            <a:off x="914400" y="4953000"/>
            <a:ext cx="7315200" cy="887413"/>
          </a:xfrm>
          <a:ln>
            <a:solidFill>
              <a:srgbClr val="FFCB00"/>
            </a:solidFill>
          </a:ln>
        </p:spPr>
        <p:txBody>
          <a:bodyPr>
            <a:normAutofit/>
          </a:bodyPr>
          <a:lstStyle/>
          <a:p>
            <a:pPr marR="0" algn="ctr" eaLnBrk="1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Font typeface="Wingdings" pitchFamily="-110" charset="2"/>
              <a:buNone/>
              <a:defRPr/>
            </a:pPr>
            <a:r>
              <a:rPr lang="en-US" sz="3100" b="1" dirty="0" smtClean="0">
                <a:solidFill>
                  <a:schemeClr val="accent2">
                    <a:lumMod val="50000"/>
                  </a:schemeClr>
                </a:solidFill>
              </a:rPr>
              <a:t>A Student Employment Training for Campus Supervisors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0B3DB-A142-47EB-9163-2EF9677F586E}" type="datetime1">
              <a:rPr lang="en-US" smtClean="0"/>
              <a:pPr/>
              <a:t>5/25/2021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147" name="Rectangle 5"/>
          <p:cNvSpPr>
            <a:spLocks noChangeArrowheads="1"/>
          </p:cNvSpPr>
          <p:nvPr/>
        </p:nvSpPr>
        <p:spPr bwMode="auto">
          <a:xfrm>
            <a:off x="381000" y="1143000"/>
            <a:ext cx="8382000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buFont typeface="Wingdings" pitchFamily="-108" charset="2"/>
              <a:buNone/>
            </a:pPr>
            <a:r>
              <a:rPr lang="en-US" sz="10000" b="1" u="sng" dirty="0">
                <a:solidFill>
                  <a:srgbClr val="50141B"/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  <a:uFill>
                  <a:solidFill>
                    <a:srgbClr val="FFCB00"/>
                  </a:solidFill>
                </a:uFill>
                <a:latin typeface="+mj-lt"/>
              </a:rPr>
              <a:t>Success is Central</a:t>
            </a:r>
          </a:p>
        </p:txBody>
      </p:sp>
    </p:spTree>
    <p:extLst>
      <p:ext uri="{BB962C8B-B14F-4D97-AF65-F5344CB8AC3E}">
        <p14:creationId xmlns:p14="http://schemas.microsoft.com/office/powerpoint/2010/main" val="255860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914400"/>
            <a:ext cx="8935068" cy="89916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Payroll Policies</a:t>
            </a:r>
            <a:r>
              <a:rPr lang="en-US" dirty="0"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508" y="1641712"/>
            <a:ext cx="8183880" cy="4187952"/>
          </a:xfrm>
        </p:spPr>
        <p:txBody>
          <a:bodyPr/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Students MUST have direct deposit.</a:t>
            </a:r>
          </a:p>
          <a:p>
            <a:pPr lvl="1"/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No checks will be issued by payroll</a:t>
            </a:r>
          </a:p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Aline Card</a:t>
            </a:r>
          </a:p>
          <a:p>
            <a:pPr lvl="1"/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Able to be obtained through Payroll (Terry Banks)</a:t>
            </a:r>
          </a:p>
          <a:p>
            <a:pPr lvl="1"/>
            <a:endParaRPr lang="en-US" b="1" dirty="0">
              <a:solidFill>
                <a:schemeClr val="accent2">
                  <a:lumMod val="50000"/>
                </a:schemeClr>
              </a:solidFill>
            </a:endParaRPr>
          </a:p>
          <a:p>
            <a:pPr marL="347472" lvl="1" indent="0" algn="ctr">
              <a:buNone/>
            </a:pPr>
            <a:r>
              <a:rPr lang="en-US" sz="3600" b="1" u="sng" dirty="0" smtClean="0">
                <a:solidFill>
                  <a:schemeClr val="accent2">
                    <a:lumMod val="50000"/>
                  </a:schemeClr>
                </a:solidFill>
              </a:rPr>
              <a:t>    </a:t>
            </a:r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</a:rPr>
              <a:t>       </a:t>
            </a:r>
            <a:r>
              <a:rPr lang="en-US" sz="3600" b="1" u="sng" dirty="0" smtClean="0">
                <a:solidFill>
                  <a:schemeClr val="accent2">
                    <a:lumMod val="50000"/>
                  </a:schemeClr>
                </a:solidFill>
              </a:rPr>
              <a:t>NO </a:t>
            </a:r>
            <a:r>
              <a:rPr lang="en-US" sz="3600" b="1" u="sng" dirty="0">
                <a:solidFill>
                  <a:schemeClr val="accent2">
                    <a:lumMod val="50000"/>
                  </a:schemeClr>
                </a:solidFill>
              </a:rPr>
              <a:t>EXCEPTIONS!</a:t>
            </a:r>
          </a:p>
          <a:p>
            <a:pPr marL="347472" lvl="1" indent="0">
              <a:buNone/>
            </a:pPr>
            <a:endParaRPr lang="en-US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27990-84D9-4E6D-8519-282B3C6AEA34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5" descr="Mixed Bag of Sid: &lt;strong&gt;Payment&lt;/strong&gt; Options For Adsense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3962400"/>
            <a:ext cx="2209800" cy="17954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4970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Payroll Policies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  <a:p>
            <a:pPr lvl="0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Students are paid every two weeks on Friday according to the Student Payroll Calendar. Please refer to the payroll calendar for the appropriate pay dates.</a:t>
            </a:r>
          </a:p>
          <a:p>
            <a:pPr lvl="0"/>
            <a:endParaRPr lang="en-US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0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Please follow the Payroll Schedule deadlines.  All timesheets not submitted by the deadline will be paid in the next payroll cycle. </a:t>
            </a:r>
          </a:p>
          <a:p>
            <a:pPr marL="0" lvl="0" indent="0">
              <a:buNone/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 </a:t>
            </a:r>
          </a:p>
          <a:p>
            <a:pPr lvl="0"/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Students have 14 days to enter in their time.  Please do not wait until the last day to open the timesheet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27990-84D9-4E6D-8519-282B3C6AEA34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21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Payroll Policies</a:t>
            </a:r>
            <a:endParaRPr lang="en-US" sz="48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44737" y="530225"/>
            <a:ext cx="3671463" cy="4389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1828800"/>
            <a:ext cx="3931920" cy="3090672"/>
          </a:xfrm>
        </p:spPr>
        <p:txBody>
          <a:bodyPr/>
          <a:lstStyle/>
          <a:p>
            <a:pPr lvl="0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DO NOT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use SHIFT 2 when entering hours in the online timesheet.  There is only 1 shift.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90A3D-0775-4545-BD6C-2B1FAE514D99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42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105400"/>
            <a:ext cx="8183880" cy="929640"/>
          </a:xfrm>
        </p:spPr>
        <p:txBody>
          <a:bodyPr>
            <a:normAutofit/>
          </a:bodyPr>
          <a:lstStyle/>
          <a:p>
            <a:pPr algn="ctr"/>
            <a:endParaRPr lang="en-US" sz="2800" dirty="0">
              <a:solidFill>
                <a:schemeClr val="accent2">
                  <a:lumMod val="50000"/>
                </a:schemeClr>
              </a:solidFill>
              <a:effectLst>
                <a:glow rad="101600">
                  <a:srgbClr val="FFCB00">
                    <a:alpha val="60000"/>
                  </a:srgbClr>
                </a:glow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" y="1524000"/>
            <a:ext cx="8183880" cy="39624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TWO </a:t>
            </a: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PARTS 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to make a student an employee:</a:t>
            </a:r>
          </a:p>
          <a:p>
            <a:pPr marL="1257300" lvl="3" indent="0">
              <a:buNone/>
            </a:pPr>
            <a:endParaRPr lang="en-US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1714500" lvl="3" indent="-457200">
              <a:buNone/>
            </a:pP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</a:rPr>
              <a:t>1. Document collection</a:t>
            </a:r>
          </a:p>
          <a:p>
            <a:pPr marL="1714500" lvl="3" indent="-457200">
              <a:buNone/>
            </a:pPr>
            <a:endParaRPr lang="en-US" sz="18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1257300" lvl="3" indent="0">
              <a:buNone/>
            </a:pP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</a:rPr>
              <a:t>2. EPAF </a:t>
            </a:r>
          </a:p>
          <a:p>
            <a:pPr marL="1257300" lvl="3" indent="0">
              <a:buNone/>
            </a:pP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</a:rPr>
              <a:t>(Employee Personnel Action Form)</a:t>
            </a:r>
          </a:p>
          <a:p>
            <a:pPr marL="1257300" lvl="3" indent="0">
              <a:buNone/>
            </a:pPr>
            <a:endParaRPr lang="en-US" dirty="0" smtClean="0"/>
          </a:p>
          <a:p>
            <a:pPr marL="1257300" lvl="3" indent="0">
              <a:buNone/>
            </a:pPr>
            <a:endParaRPr lang="en-US" dirty="0" smtClean="0"/>
          </a:p>
          <a:p>
            <a:pPr marL="1257300" lvl="3" indent="0">
              <a:buNone/>
            </a:pPr>
            <a:endParaRPr lang="en-US" dirty="0"/>
          </a:p>
          <a:p>
            <a:pPr marL="1257300" lvl="3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0CBD5-58BF-441A-9262-CC186737FE5A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2050" name="Picture 2" descr="C:\Users\sslomba\AppData\Local\Microsoft\Windows\Temporary Internet Files\Content.IE5\F27RPCAP\thoughtful-writing-guy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657600"/>
            <a:ext cx="192156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7200" y="663663"/>
            <a:ext cx="8229600" cy="523220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Student Employment</a:t>
            </a:r>
            <a:endParaRPr lang="en-US" sz="2800" dirty="0">
              <a:effectLst>
                <a:glow rad="101600">
                  <a:srgbClr val="FFCB00">
                    <a:alpha val="6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4255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28800"/>
            <a:ext cx="7924800" cy="3962400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The following forms need to be completed  by students with supervisor guidance: </a:t>
            </a:r>
          </a:p>
          <a:p>
            <a:pPr marL="0" indent="0">
              <a:buNone/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	</a:t>
            </a:r>
          </a:p>
          <a:p>
            <a:pPr marL="0" indent="0">
              <a:buNone/>
            </a:pPr>
            <a:r>
              <a:rPr lang="en-US" sz="2500" b="1" dirty="0" smtClean="0">
                <a:solidFill>
                  <a:schemeClr val="accent2">
                    <a:lumMod val="50000"/>
                  </a:schemeClr>
                </a:solidFill>
              </a:rPr>
              <a:t>	</a:t>
            </a:r>
            <a:r>
              <a:rPr lang="en-US" sz="2200" b="1" dirty="0" smtClean="0">
                <a:solidFill>
                  <a:schemeClr val="accent2">
                    <a:lumMod val="50000"/>
                  </a:schemeClr>
                </a:solidFill>
              </a:rPr>
              <a:t>1. OPERS</a:t>
            </a:r>
          </a:p>
          <a:p>
            <a:pPr marL="0" indent="0">
              <a:buNone/>
            </a:pPr>
            <a:r>
              <a:rPr lang="en-US" sz="2200" b="1" dirty="0" smtClean="0">
                <a:solidFill>
                  <a:schemeClr val="accent2">
                    <a:lumMod val="50000"/>
                  </a:schemeClr>
                </a:solidFill>
              </a:rPr>
              <a:t>	2. I-9 Form </a:t>
            </a:r>
          </a:p>
          <a:p>
            <a:pPr marL="0" indent="0">
              <a:buNone/>
            </a:pPr>
            <a:r>
              <a:rPr lang="en-US" sz="2200" b="1" dirty="0" smtClean="0">
                <a:solidFill>
                  <a:schemeClr val="accent2">
                    <a:lumMod val="50000"/>
                  </a:schemeClr>
                </a:solidFill>
              </a:rPr>
              <a:t>	3. Buckley Amendment</a:t>
            </a:r>
          </a:p>
          <a:p>
            <a:pPr marL="0" indent="0">
              <a:buNone/>
            </a:pPr>
            <a:r>
              <a:rPr lang="en-US" sz="2200" b="1" dirty="0" smtClean="0">
                <a:solidFill>
                  <a:schemeClr val="accent2">
                    <a:lumMod val="50000"/>
                  </a:schemeClr>
                </a:solidFill>
              </a:rPr>
              <a:t>	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BD686-2D46-4689-9EFF-611DAD5B3AE1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7200" y="533400"/>
            <a:ext cx="8229600" cy="1508105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Student Employment:</a:t>
            </a:r>
          </a:p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Document Collection</a:t>
            </a:r>
            <a:endParaRPr lang="en-US" sz="2800" dirty="0" smtClean="0">
              <a:effectLst>
                <a:glow rad="101600">
                  <a:srgbClr val="FFCB00">
                    <a:alpha val="6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44466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**To be completed BEFORE student begins working!**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2920" y="533399"/>
            <a:ext cx="4121329" cy="437324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27990-84D9-4E6D-8519-282B3C6AEA34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9964" y="517688"/>
            <a:ext cx="3584435" cy="4388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31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85800"/>
            <a:ext cx="8229600" cy="2800767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  <a:uFill>
                  <a:solidFill>
                    <a:srgbClr val="FFC000"/>
                  </a:solidFill>
                </a:uFill>
                <a:latin typeface="+mj-lt"/>
                <a:cs typeface="Narkisim" panose="020E0502050101010101" pitchFamily="34" charset="-79"/>
              </a:rPr>
              <a:t>EPAF (Employee Personnel Action Form)</a:t>
            </a:r>
          </a:p>
          <a:p>
            <a:pPr algn="ctr"/>
            <a:endParaRPr lang="en-US" sz="4400" b="1" dirty="0">
              <a:solidFill>
                <a:schemeClr val="accent2">
                  <a:lumMod val="50000"/>
                </a:schemeClr>
              </a:solidFill>
              <a:effectLst>
                <a:glow rad="101600">
                  <a:srgbClr val="FFCB00">
                    <a:alpha val="60000"/>
                  </a:srgbClr>
                </a:glow>
              </a:effectLst>
              <a:uFill>
                <a:solidFill>
                  <a:srgbClr val="FFC000"/>
                </a:solidFill>
              </a:uFill>
              <a:latin typeface="+mj-lt"/>
              <a:cs typeface="Narkisim" panose="020E0502050101010101" pitchFamily="34" charset="-79"/>
            </a:endParaRPr>
          </a:p>
          <a:p>
            <a:pPr algn="ctr"/>
            <a:r>
              <a:rPr lang="en-US" sz="44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  <a:uFill>
                  <a:solidFill>
                    <a:srgbClr val="FFC000"/>
                  </a:solidFill>
                </a:uFill>
                <a:latin typeface="+mj-lt"/>
                <a:cs typeface="Narkisim" panose="020E0502050101010101" pitchFamily="34" charset="-79"/>
              </a:rPr>
              <a:t>Electronic Hiring</a:t>
            </a:r>
            <a:endParaRPr lang="en-US" sz="4400" b="1" dirty="0">
              <a:solidFill>
                <a:schemeClr val="accent2">
                  <a:lumMod val="50000"/>
                </a:schemeClr>
              </a:solidFill>
              <a:effectLst>
                <a:glow rad="101600">
                  <a:srgbClr val="FFCB00">
                    <a:alpha val="60000"/>
                  </a:srgbClr>
                </a:glow>
              </a:effectLst>
              <a:uFill>
                <a:solidFill>
                  <a:srgbClr val="FFC000"/>
                </a:solidFill>
              </a:uFill>
              <a:latin typeface="+mj-lt"/>
              <a:cs typeface="Narkisim" panose="020E0502050101010101" pitchFamily="34" charset="-79"/>
            </a:endParaRPr>
          </a:p>
        </p:txBody>
      </p:sp>
      <p:pic>
        <p:nvPicPr>
          <p:cNvPr id="1029" name="Picture 5" descr="C:\Users\mcheng\AppData\Local\Microsoft\Windows\Temporary Internet Files\Content.IE5\CS7ZJFVG\6306132745_ef51f4a395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657600"/>
            <a:ext cx="4648200" cy="2593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3B5CF-737D-4A8C-93F8-17DB0B9A8F39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2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7924800" cy="4267200"/>
          </a:xfrm>
          <a:noFill/>
          <a:ln>
            <a:noFill/>
          </a:ln>
          <a:effectLst/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Supervisors must go to 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Self-Service Banner and log in.</a:t>
            </a:r>
          </a:p>
          <a:p>
            <a:pPr marL="0" indent="0">
              <a:buNone/>
            </a:pPr>
            <a:endParaRPr lang="en-US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E4B31-891C-4249-8F09-37911C891943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14400" y="609600"/>
            <a:ext cx="7391400" cy="800219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Starting the EPAF: Step 1</a:t>
            </a:r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7015" y="2311610"/>
            <a:ext cx="5946170" cy="3574781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3429000" y="2971800"/>
            <a:ext cx="992124" cy="3048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/>
          <p:cNvSpPr/>
          <p:nvPr/>
        </p:nvSpPr>
        <p:spPr>
          <a:xfrm rot="12341655">
            <a:off x="2591383" y="3247996"/>
            <a:ext cx="990600" cy="228600"/>
          </a:xfrm>
          <a:prstGeom prst="leftArrow">
            <a:avLst/>
          </a:prstGeom>
          <a:solidFill>
            <a:srgbClr val="FFC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27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7924800" cy="4495800"/>
          </a:xfrm>
          <a:noFill/>
          <a:ln>
            <a:noFill/>
          </a:ln>
          <a:effectLst/>
        </p:spPr>
        <p:txBody>
          <a:bodyPr/>
          <a:lstStyle/>
          <a:p>
            <a:pPr>
              <a:buFont typeface="Wingdings" pitchFamily="2" charset="2"/>
              <a:buChar char="§"/>
            </a:pPr>
            <a:endParaRPr lang="en-US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sz="2200" b="1" dirty="0" smtClean="0">
                <a:solidFill>
                  <a:schemeClr val="accent2">
                    <a:lumMod val="50000"/>
                  </a:schemeClr>
                </a:solidFill>
              </a:rPr>
              <a:t>On the home page, click on </a:t>
            </a:r>
            <a:r>
              <a:rPr lang="en-US" sz="22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Employee</a:t>
            </a:r>
            <a:r>
              <a:rPr lang="en-US" sz="2200" b="1" dirty="0" smtClean="0">
                <a:solidFill>
                  <a:schemeClr val="accent2">
                    <a:lumMod val="50000"/>
                  </a:schemeClr>
                </a:solidFill>
              </a:rPr>
              <a:t> tab</a:t>
            </a:r>
          </a:p>
          <a:p>
            <a:pPr marL="0" indent="0">
              <a:buNone/>
            </a:pPr>
            <a:endParaRPr lang="en-US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90861-98A3-4E47-B619-AAF8F588C532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838200"/>
            <a:ext cx="8229600" cy="1015663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Starting the EPAF: Step 2</a:t>
            </a:r>
          </a:p>
          <a:p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5411" y="2250738"/>
            <a:ext cx="5813177" cy="3494827"/>
          </a:xfrm>
          <a:prstGeom prst="rect">
            <a:avLst/>
          </a:prstGeom>
        </p:spPr>
      </p:pic>
      <p:sp>
        <p:nvSpPr>
          <p:cNvPr id="10" name="Left Arrow 9"/>
          <p:cNvSpPr/>
          <p:nvPr/>
        </p:nvSpPr>
        <p:spPr>
          <a:xfrm rot="19931386">
            <a:off x="3263430" y="2758758"/>
            <a:ext cx="990600" cy="228600"/>
          </a:xfrm>
          <a:prstGeom prst="leftArrow">
            <a:avLst/>
          </a:prstGeom>
          <a:solidFill>
            <a:srgbClr val="FFC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2848356" y="2988456"/>
            <a:ext cx="419100" cy="3810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13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7924800" cy="4648200"/>
          </a:xfrm>
          <a:noFill/>
          <a:ln>
            <a:noFill/>
          </a:ln>
          <a:effectLst/>
        </p:spPr>
        <p:txBody>
          <a:bodyPr/>
          <a:lstStyle/>
          <a:p>
            <a:pPr>
              <a:buFont typeface="Wingdings" pitchFamily="2" charset="2"/>
              <a:buChar char="§"/>
            </a:pPr>
            <a:endParaRPr lang="en-US" b="1" dirty="0" smtClean="0">
              <a:solidFill>
                <a:schemeClr val="accent2">
                  <a:lumMod val="50000"/>
                </a:schemeClr>
              </a:solidFill>
              <a:latin typeface="GillSans Light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Click the fourth option 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“Electronic Personnel Action Forms”</a:t>
            </a:r>
          </a:p>
          <a:p>
            <a:pPr marL="0" indent="0">
              <a:buNone/>
            </a:pP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7198A-EC14-4821-9755-1E9F5F6E51FB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590800"/>
            <a:ext cx="5181600" cy="3521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4419600" y="2438400"/>
            <a:ext cx="2895600" cy="13716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If you do not see this option, please contact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Dana Frisco</a:t>
            </a:r>
            <a:endParaRPr lang="en-US" b="1" dirty="0">
              <a:solidFill>
                <a:schemeClr val="accent2">
                  <a:lumMod val="50000"/>
                </a:schemeClr>
              </a:solidFill>
              <a:effectLst>
                <a:glow rad="101600">
                  <a:srgbClr val="FFCB00">
                    <a:alpha val="6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838200"/>
            <a:ext cx="8229600" cy="800219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Starting the EPAF: Step 4</a:t>
            </a:r>
          </a:p>
          <a:p>
            <a:pPr algn="ctr"/>
            <a:endParaRPr lang="en-US" dirty="0"/>
          </a:p>
        </p:txBody>
      </p:sp>
      <p:sp>
        <p:nvSpPr>
          <p:cNvPr id="11" name="Left Arrow 10"/>
          <p:cNvSpPr/>
          <p:nvPr/>
        </p:nvSpPr>
        <p:spPr>
          <a:xfrm rot="12801889">
            <a:off x="910518" y="3646878"/>
            <a:ext cx="990600" cy="228600"/>
          </a:xfrm>
          <a:prstGeom prst="leftArrow">
            <a:avLst/>
          </a:prstGeom>
          <a:solidFill>
            <a:srgbClr val="FFC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905000" y="3962400"/>
            <a:ext cx="2209800" cy="3048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6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533400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Training Objectives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A8237-B1AF-4D54-91A6-0408FA1C0DF8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457200" y="1143000"/>
            <a:ext cx="8229600" cy="443198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Clr>
                <a:srgbClr val="800000"/>
              </a:buClr>
              <a:buFont typeface="Wingdings" pitchFamily="-108" charset="2"/>
              <a:buChar char="§"/>
            </a:pPr>
            <a:r>
              <a:rPr lang="en-US" sz="22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</a:rPr>
              <a:t>To provide all supervisors with Student Employment Policies and 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Procedures</a:t>
            </a:r>
            <a:endParaRPr lang="en-US" sz="2000" b="1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Clr>
                <a:srgbClr val="800000"/>
              </a:buClr>
              <a:buFont typeface="Wingdings" pitchFamily="-108" charset="2"/>
              <a:buChar char="§"/>
            </a:pPr>
            <a:endParaRPr lang="en-US" sz="2000" b="1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Clr>
                <a:srgbClr val="800000"/>
              </a:buClr>
              <a:buFont typeface="Wingdings" pitchFamily="-108" charset="2"/>
              <a:buChar char="§"/>
            </a:pP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</a:rPr>
              <a:t> To provide information on the process to obtain student workers</a:t>
            </a:r>
          </a:p>
          <a:p>
            <a:pPr>
              <a:buClr>
                <a:srgbClr val="800000"/>
              </a:buClr>
            </a:pPr>
            <a:endParaRPr lang="en-US" sz="2000" b="1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Clr>
                <a:srgbClr val="800000"/>
              </a:buClr>
              <a:buFont typeface="Wingdings" pitchFamily="-108" charset="2"/>
              <a:buChar char="§"/>
            </a:pP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</a:rPr>
              <a:t> To define the process for students to secure campus employment</a:t>
            </a:r>
          </a:p>
          <a:p>
            <a:pPr>
              <a:buClr>
                <a:srgbClr val="800000"/>
              </a:buClr>
            </a:pPr>
            <a:endParaRPr lang="en-US" sz="2000" b="1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Clr>
                <a:srgbClr val="800000"/>
              </a:buClr>
              <a:buFont typeface="Wingdings" pitchFamily="-108" charset="2"/>
              <a:buChar char="§"/>
            </a:pP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</a:rPr>
              <a:t>To clarify the roles of units associated with managing Student Employment </a:t>
            </a:r>
            <a:endParaRPr lang="en-US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Clr>
                <a:srgbClr val="800000"/>
              </a:buClr>
              <a:buFont typeface="Wingdings" pitchFamily="-108" charset="2"/>
              <a:buChar char="§"/>
            </a:pPr>
            <a:endParaRPr lang="en-US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Clr>
                <a:srgbClr val="800000"/>
              </a:buClr>
              <a:buFont typeface="Wingdings" pitchFamily="-108" charset="2"/>
              <a:buChar char="§"/>
            </a:pPr>
            <a:r>
              <a:rPr lang="en-US" sz="2000" b="1" u="sng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To define the role of the supervisor and the KEY mission of EPAF and Timesheet completion</a:t>
            </a:r>
            <a:endParaRPr lang="en-US" sz="2000" b="1" dirty="0">
              <a:solidFill>
                <a:schemeClr val="accent2">
                  <a:lumMod val="50000"/>
                </a:schemeClr>
              </a:solidFill>
              <a:effectLst>
                <a:glow rad="101600">
                  <a:srgbClr val="FFCB00">
                    <a:alpha val="60000"/>
                  </a:srgb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22860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09600" y="609600"/>
            <a:ext cx="7924800" cy="5105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Approved Start Dates</a:t>
            </a:r>
          </a:p>
          <a:p>
            <a:pPr marL="0" indent="0"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  <a:latin typeface="GillSans Light" pitchFamily="34" charset="0"/>
              </a:rPr>
              <a:t>ST18	08/08/21</a:t>
            </a:r>
          </a:p>
          <a:p>
            <a:pPr lvl="1"/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GillSans Light" pitchFamily="34" charset="0"/>
              </a:rPr>
              <a:t>ST19	08/22/21		</a:t>
            </a:r>
          </a:p>
          <a:p>
            <a:pPr lvl="1"/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GillSans Light" pitchFamily="34" charset="0"/>
              </a:rPr>
              <a:t>ST20	09/05/21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latin typeface="GillSans Light" pitchFamily="34" charset="0"/>
              </a:rPr>
              <a:t>ST21	09/19/21		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latin typeface="GillSans Light" pitchFamily="34" charset="0"/>
              </a:rPr>
              <a:t>ST22	10/03/21</a:t>
            </a:r>
          </a:p>
          <a:p>
            <a:pPr lvl="1"/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GillSans Light" pitchFamily="34" charset="0"/>
              </a:rPr>
              <a:t>ST23	10/17/21		</a:t>
            </a:r>
          </a:p>
          <a:p>
            <a:pPr lvl="1"/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GillSans Light" pitchFamily="34" charset="0"/>
              </a:rPr>
              <a:t>ST24	10/31/21	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latin typeface="GillSans Light" pitchFamily="34" charset="0"/>
              </a:rPr>
              <a:t>ST25	11/14/21		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latin typeface="GillSans Light" pitchFamily="34" charset="0"/>
              </a:rPr>
              <a:t>ST26	11/28/21	</a:t>
            </a:r>
            <a:r>
              <a:rPr lang="en-US" dirty="0" smtClean="0">
                <a:solidFill>
                  <a:srgbClr val="FFCB00"/>
                </a:solidFill>
                <a:latin typeface="GillSans Light" pitchFamily="34" charset="0"/>
              </a:rPr>
              <a:t>	</a:t>
            </a:r>
            <a:endParaRPr lang="en-US" dirty="0">
              <a:solidFill>
                <a:srgbClr val="FFCB00"/>
              </a:solidFill>
              <a:latin typeface="GillSans Light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70E79-7056-4840-9946-0D57E15CBB4E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90600" y="5636435"/>
            <a:ext cx="716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accent2">
                    <a:lumMod val="50000"/>
                  </a:schemeClr>
                </a:solidFill>
                <a:latin typeface="GillSans Light" pitchFamily="34" charset="0"/>
              </a:rPr>
              <a:t>**The start date HAS to be the start of a pay period – see schedule**</a:t>
            </a:r>
            <a:endParaRPr lang="en-US" sz="1600" b="1" dirty="0">
              <a:solidFill>
                <a:schemeClr val="accent2">
                  <a:lumMod val="50000"/>
                </a:schemeClr>
              </a:solidFill>
              <a:latin typeface="GillSans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55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7924800" cy="4495800"/>
          </a:xfrm>
          <a:noFill/>
          <a:ln>
            <a:noFill/>
          </a:ln>
          <a:effectLst/>
        </p:spPr>
        <p:txBody>
          <a:bodyPr>
            <a:normAutofit/>
          </a:bodyPr>
          <a:lstStyle/>
          <a:p>
            <a:pPr marL="342900" lvl="1" indent="-342900">
              <a:buFont typeface="Wingdings" pitchFamily="2" charset="2"/>
              <a:buChar char="§"/>
            </a:pPr>
            <a:endParaRPr lang="en-US" sz="28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342900" lvl="1" indent="-342900"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On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the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effectLst/>
              </a:rPr>
              <a:t>Electronic Personnel Action Form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 page, click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“New EPAF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”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17B78-C3D7-4261-BADE-968DBF25EF45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971800"/>
            <a:ext cx="3580724" cy="2821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457200" y="762000"/>
            <a:ext cx="8229600" cy="52322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Starting the EPAF: Step 5</a:t>
            </a:r>
          </a:p>
        </p:txBody>
      </p:sp>
      <p:sp>
        <p:nvSpPr>
          <p:cNvPr id="11" name="Left Arrow 10"/>
          <p:cNvSpPr/>
          <p:nvPr/>
        </p:nvSpPr>
        <p:spPr>
          <a:xfrm rot="12764690">
            <a:off x="1888116" y="4212144"/>
            <a:ext cx="990600" cy="228600"/>
          </a:xfrm>
          <a:prstGeom prst="leftArrow">
            <a:avLst/>
          </a:prstGeom>
          <a:solidFill>
            <a:srgbClr val="FFC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2819400" y="4495800"/>
            <a:ext cx="762000" cy="3048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88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66800"/>
            <a:ext cx="7924800" cy="5791200"/>
          </a:xfrm>
          <a:noFill/>
          <a:ln>
            <a:noFill/>
          </a:ln>
          <a:effectLst/>
        </p:spPr>
        <p:txBody>
          <a:bodyPr>
            <a:normAutofit/>
          </a:bodyPr>
          <a:lstStyle/>
          <a:p>
            <a:pPr lvl="1">
              <a:buFont typeface="Wingdings" pitchFamily="2" charset="2"/>
              <a:buChar char="§"/>
            </a:pPr>
            <a:endParaRPr lang="en-US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en-US" sz="1900" b="1" dirty="0" smtClean="0">
                <a:solidFill>
                  <a:schemeClr val="accent2">
                    <a:lumMod val="50000"/>
                  </a:schemeClr>
                </a:solidFill>
              </a:rPr>
              <a:t>Enter </a:t>
            </a:r>
            <a:r>
              <a:rPr lang="en-US" sz="19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Student ID </a:t>
            </a:r>
            <a:r>
              <a:rPr lang="en-US" sz="1900" b="1" dirty="0" smtClean="0">
                <a:solidFill>
                  <a:schemeClr val="accent2">
                    <a:lumMod val="50000"/>
                  </a:schemeClr>
                </a:solidFill>
              </a:rPr>
              <a:t>number.</a:t>
            </a:r>
          </a:p>
          <a:p>
            <a:pPr lvl="2">
              <a:buFont typeface="Wingdings" pitchFamily="2" charset="2"/>
              <a:buChar char="§"/>
            </a:pPr>
            <a:r>
              <a:rPr lang="en-US" sz="1700" b="1" dirty="0" smtClean="0">
                <a:solidFill>
                  <a:schemeClr val="accent2">
                    <a:lumMod val="50000"/>
                  </a:schemeClr>
                </a:solidFill>
              </a:rPr>
              <a:t>To search for their ID number, you can click on the magnifying glass icon    to the right of the ID field.</a:t>
            </a:r>
          </a:p>
          <a:p>
            <a:pPr lvl="1"/>
            <a:endParaRPr lang="en-US" sz="2400" dirty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  <a:p>
            <a:pPr lvl="1"/>
            <a:endParaRPr lang="en-US" sz="2400" dirty="0" smtClean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  <a:p>
            <a:pPr lvl="1"/>
            <a:endParaRPr lang="en-US" sz="2400" dirty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  <a:p>
            <a:pPr lvl="1"/>
            <a:endParaRPr lang="en-US" sz="2400" dirty="0" smtClean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  <a:p>
            <a:pPr lvl="1"/>
            <a:endParaRPr lang="en-US" sz="2400" dirty="0" smtClean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  <a:p>
            <a:pPr lvl="1"/>
            <a:endParaRPr lang="en-US" sz="2400" dirty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  <a:p>
            <a:pPr marL="457200" lvl="1" indent="0">
              <a:buNone/>
            </a:pPr>
            <a:endParaRPr lang="en-US" sz="2400" dirty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  <a:p>
            <a:pPr marL="457200" lvl="1" indent="0">
              <a:buNone/>
            </a:pPr>
            <a:endParaRPr lang="en-US" sz="2400" dirty="0" smtClean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  <a:p>
            <a:pPr lvl="1"/>
            <a:endParaRPr lang="en-US" sz="2400" dirty="0" smtClean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  <a:p>
            <a:pPr marL="457200" lvl="1" indent="0">
              <a:buNone/>
            </a:pPr>
            <a:endParaRPr lang="en-US" sz="2600" dirty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614D2-6F34-48A5-9228-D06F934D93F0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023" b="45382" l="11814" r="13475"/>
                    </a14:imgEffect>
                  </a14:imgLayer>
                </a14:imgProps>
              </a:ext>
            </a:extLst>
          </a:blip>
          <a:srcRect l="11606" t="41603" r="86317" b="54198"/>
          <a:stretch/>
        </p:blipFill>
        <p:spPr bwMode="auto">
          <a:xfrm>
            <a:off x="4191000" y="1981200"/>
            <a:ext cx="744640" cy="4940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667000"/>
            <a:ext cx="7946756" cy="3029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457200" y="685800"/>
            <a:ext cx="8229600" cy="52322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Starting the EPAF: Step 6</a:t>
            </a:r>
          </a:p>
        </p:txBody>
      </p:sp>
      <p:sp>
        <p:nvSpPr>
          <p:cNvPr id="12" name="Left Arrow 11"/>
          <p:cNvSpPr/>
          <p:nvPr/>
        </p:nvSpPr>
        <p:spPr>
          <a:xfrm rot="19931386">
            <a:off x="3882318" y="4256476"/>
            <a:ext cx="990600" cy="228600"/>
          </a:xfrm>
          <a:prstGeom prst="leftArrow">
            <a:avLst/>
          </a:prstGeom>
          <a:solidFill>
            <a:srgbClr val="FFC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609600" y="4343400"/>
            <a:ext cx="1676400" cy="6096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95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66800"/>
            <a:ext cx="7924800" cy="5181600"/>
          </a:xfrm>
          <a:noFill/>
          <a:ln>
            <a:noFill/>
          </a:ln>
          <a:effectLst/>
        </p:spPr>
        <p:txBody>
          <a:bodyPr>
            <a:normAutofit lnSpcReduction="10000"/>
          </a:bodyPr>
          <a:lstStyle/>
          <a:p>
            <a:pPr lvl="1">
              <a:buFont typeface="Wingdings" pitchFamily="2" charset="2"/>
              <a:buChar char="§"/>
            </a:pPr>
            <a:endParaRPr lang="en-US" sz="3400" dirty="0" smtClean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en-US" sz="2200" b="1" dirty="0" smtClean="0">
                <a:solidFill>
                  <a:schemeClr val="accent2">
                    <a:lumMod val="50000"/>
                  </a:schemeClr>
                </a:solidFill>
              </a:rPr>
              <a:t>Enter your </a:t>
            </a:r>
            <a:r>
              <a:rPr lang="en-US" sz="22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query date </a:t>
            </a:r>
            <a:r>
              <a:rPr lang="en-US" sz="2200" b="1" dirty="0" smtClean="0">
                <a:solidFill>
                  <a:schemeClr val="accent2">
                    <a:lumMod val="50000"/>
                  </a:schemeClr>
                </a:solidFill>
              </a:rPr>
              <a:t>in MM/DD/YYYY format (Use next available Start Date)  </a:t>
            </a:r>
          </a:p>
          <a:p>
            <a:pPr lvl="1">
              <a:buFont typeface="Wingdings" pitchFamily="2" charset="2"/>
              <a:buChar char="§"/>
            </a:pPr>
            <a:r>
              <a:rPr lang="en-US" sz="2200" b="1" dirty="0">
                <a:solidFill>
                  <a:schemeClr val="accent2">
                    <a:lumMod val="50000"/>
                  </a:schemeClr>
                </a:solidFill>
              </a:rPr>
              <a:t>This date has to be the start of one of the pay </a:t>
            </a:r>
            <a:r>
              <a:rPr lang="en-US" sz="2200" b="1" dirty="0" smtClean="0">
                <a:solidFill>
                  <a:schemeClr val="accent2">
                    <a:lumMod val="50000"/>
                  </a:schemeClr>
                </a:solidFill>
              </a:rPr>
              <a:t>periods</a:t>
            </a:r>
            <a:endParaRPr lang="en-US" sz="19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2"/>
            <a:endParaRPr lang="en-US" sz="2600" dirty="0" smtClean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  <a:p>
            <a:pPr lvl="2"/>
            <a:endParaRPr lang="en-US" sz="2600" dirty="0" smtClean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  <a:p>
            <a:pPr lvl="2"/>
            <a:endParaRPr lang="en-US" sz="2600" dirty="0" smtClean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  <a:p>
            <a:pPr marL="914400" lvl="2" indent="0">
              <a:buNone/>
            </a:pPr>
            <a:endParaRPr lang="en-US" sz="2600" dirty="0" smtClean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  <a:p>
            <a:pPr marL="914400" lvl="2" indent="0">
              <a:buNone/>
            </a:pPr>
            <a:endParaRPr lang="en-US" sz="2600" dirty="0" smtClean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  <a:p>
            <a:pPr marL="914400" lvl="2" indent="0">
              <a:buNone/>
            </a:pPr>
            <a:endParaRPr lang="en-US" sz="2600" dirty="0" smtClean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  <a:p>
            <a:pPr marL="914400" lvl="2" indent="0">
              <a:buNone/>
            </a:pPr>
            <a:endParaRPr lang="en-US" sz="2600" dirty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  <a:p>
            <a:pPr lvl="2"/>
            <a:r>
              <a:rPr lang="en-US" sz="2600" dirty="0" smtClean="0">
                <a:solidFill>
                  <a:schemeClr val="accent6">
                    <a:lumMod val="75000"/>
                  </a:schemeClr>
                </a:solidFill>
                <a:latin typeface="GillSans Light" pitchFamily="34" charset="0"/>
              </a:rPr>
              <a:t>.  </a:t>
            </a:r>
            <a:endParaRPr lang="en-US" sz="2600" dirty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  <a:p>
            <a:pPr marL="914400" lvl="2" indent="0">
              <a:buNone/>
            </a:pPr>
            <a:endParaRPr lang="en-US" sz="2600" dirty="0" smtClean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  <a:p>
            <a:pPr marL="914400" lvl="2" indent="0">
              <a:buNone/>
            </a:pPr>
            <a:endParaRPr lang="en-US" sz="2600" dirty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  <a:p>
            <a:pPr marL="914400" lvl="2" indent="0">
              <a:buNone/>
            </a:pPr>
            <a:endParaRPr lang="en-US" sz="2600" dirty="0" smtClean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  <a:p>
            <a:pPr marL="603504" lvl="2" indent="0">
              <a:buNone/>
            </a:pPr>
            <a:endParaRPr lang="en-US" sz="23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A4C95-2746-4C85-B0AA-5F3A62ADF787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023" b="45382" l="11814" r="13475"/>
                    </a14:imgEffect>
                  </a14:imgLayer>
                </a14:imgProps>
              </a:ext>
            </a:extLst>
          </a:blip>
          <a:srcRect l="11606" t="41603" r="86317" b="54198"/>
          <a:stretch/>
        </p:blipFill>
        <p:spPr bwMode="auto">
          <a:xfrm>
            <a:off x="6096000" y="2286000"/>
            <a:ext cx="605155" cy="4940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472" y="2896580"/>
            <a:ext cx="7329055" cy="2795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457200" y="609600"/>
            <a:ext cx="8229600" cy="52322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Starting the EPAF: Step 7</a:t>
            </a:r>
          </a:p>
        </p:txBody>
      </p:sp>
      <p:sp>
        <p:nvSpPr>
          <p:cNvPr id="12" name="Left Arrow 11"/>
          <p:cNvSpPr/>
          <p:nvPr/>
        </p:nvSpPr>
        <p:spPr>
          <a:xfrm rot="19931386">
            <a:off x="1439329" y="4579112"/>
            <a:ext cx="990600" cy="228600"/>
          </a:xfrm>
          <a:prstGeom prst="leftArrow">
            <a:avLst/>
          </a:prstGeom>
          <a:solidFill>
            <a:srgbClr val="FFC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480928" y="4855356"/>
            <a:ext cx="1295400" cy="4572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15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7924800" cy="4724400"/>
          </a:xfrm>
          <a:noFill/>
          <a:ln>
            <a:noFill/>
          </a:ln>
          <a:effectLst/>
        </p:spPr>
        <p:txBody>
          <a:bodyPr>
            <a:normAutofit/>
          </a:bodyPr>
          <a:lstStyle/>
          <a:p>
            <a:pPr lvl="1"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Use drop down menu of 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Approval Category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 to select</a:t>
            </a: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“New Employee – Electronic Personnel Form, NEWHIR”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</a:rPr>
              <a:t>Click </a:t>
            </a: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“Go” </a:t>
            </a: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</a:rPr>
              <a:t>to advance to next page</a:t>
            </a:r>
            <a:r>
              <a:rPr lang="en-US" sz="2600" b="1" dirty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marL="347472" lvl="1" indent="0">
              <a:buNone/>
            </a:pPr>
            <a:endParaRPr lang="en-US" sz="2000" b="1" dirty="0" smtClean="0">
              <a:solidFill>
                <a:schemeClr val="accent2">
                  <a:lumMod val="50000"/>
                </a:schemeClr>
              </a:solidFill>
              <a:effectLst>
                <a:glow rad="101600">
                  <a:srgbClr val="FFCB00">
                    <a:alpha val="60000"/>
                  </a:srgbClr>
                </a:glow>
              </a:effectLst>
            </a:endParaRPr>
          </a:p>
          <a:p>
            <a:pPr marL="0" indent="0">
              <a:buNone/>
            </a:pPr>
            <a:endParaRPr lang="en-US" sz="26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sz="26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sz="26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sz="26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sz="26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sz="2600" b="1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CA943-9500-4475-B3B5-A3433814D149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979738"/>
            <a:ext cx="5470524" cy="273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914400" y="685800"/>
            <a:ext cx="7315200" cy="52322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Starting the EPAF: Step 8</a:t>
            </a:r>
          </a:p>
        </p:txBody>
      </p:sp>
      <p:sp>
        <p:nvSpPr>
          <p:cNvPr id="11" name="Left Arrow 10"/>
          <p:cNvSpPr/>
          <p:nvPr/>
        </p:nvSpPr>
        <p:spPr>
          <a:xfrm rot="12783146">
            <a:off x="1214771" y="4518843"/>
            <a:ext cx="990600" cy="228600"/>
          </a:xfrm>
          <a:prstGeom prst="leftArrow">
            <a:avLst/>
          </a:prstGeom>
          <a:solidFill>
            <a:srgbClr val="FFC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776328" y="4724400"/>
            <a:ext cx="3538872" cy="3810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18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153400" cy="5486400"/>
          </a:xfrm>
          <a:ln>
            <a:noFill/>
          </a:ln>
          <a:effectLst/>
        </p:spPr>
        <p:txBody>
          <a:bodyPr>
            <a:normAutofit/>
          </a:bodyPr>
          <a:lstStyle/>
          <a:p>
            <a:pPr lvl="1">
              <a:buFont typeface="Wingdings" pitchFamily="2" charset="2"/>
              <a:buChar char="§"/>
            </a:pPr>
            <a:r>
              <a:rPr lang="en-US" sz="1650" b="1" dirty="0" smtClean="0">
                <a:solidFill>
                  <a:schemeClr val="accent2">
                    <a:lumMod val="50000"/>
                  </a:schemeClr>
                </a:solidFill>
              </a:rPr>
              <a:t>On </a:t>
            </a:r>
            <a:r>
              <a:rPr lang="en-US" sz="1650" b="1" dirty="0">
                <a:solidFill>
                  <a:schemeClr val="accent2">
                    <a:lumMod val="50000"/>
                  </a:schemeClr>
                </a:solidFill>
              </a:rPr>
              <a:t>the New EPAF Job Selection page, </a:t>
            </a:r>
            <a:r>
              <a:rPr lang="en-US" sz="1650" b="1" dirty="0" smtClean="0">
                <a:solidFill>
                  <a:schemeClr val="accent2">
                    <a:lumMod val="50000"/>
                  </a:schemeClr>
                </a:solidFill>
              </a:rPr>
              <a:t>enter </a:t>
            </a:r>
            <a:r>
              <a:rPr lang="en-US" sz="1650" b="1" dirty="0">
                <a:solidFill>
                  <a:schemeClr val="accent2">
                    <a:lumMod val="50000"/>
                  </a:schemeClr>
                </a:solidFill>
              </a:rPr>
              <a:t>a </a:t>
            </a:r>
            <a:r>
              <a:rPr lang="en-US" sz="1650" b="1" dirty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position number </a:t>
            </a:r>
            <a:r>
              <a:rPr lang="en-US" sz="1650" b="1" dirty="0">
                <a:solidFill>
                  <a:schemeClr val="accent2">
                    <a:lumMod val="50000"/>
                  </a:schemeClr>
                </a:solidFill>
              </a:rPr>
              <a:t>for your Student Employee. </a:t>
            </a:r>
            <a:endParaRPr lang="en-US" sz="165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2">
              <a:buFont typeface="Wingdings" pitchFamily="2" charset="2"/>
              <a:buChar char="§"/>
            </a:pPr>
            <a:r>
              <a:rPr lang="en-US" sz="1600" b="1" dirty="0" smtClean="0">
                <a:solidFill>
                  <a:schemeClr val="accent2">
                    <a:lumMod val="50000"/>
                  </a:schemeClr>
                </a:solidFill>
              </a:rPr>
              <a:t>Your </a:t>
            </a:r>
            <a:r>
              <a:rPr lang="en-US" sz="1600" b="1" dirty="0">
                <a:solidFill>
                  <a:schemeClr val="accent2">
                    <a:lumMod val="50000"/>
                  </a:schemeClr>
                </a:solidFill>
              </a:rPr>
              <a:t>student must </a:t>
            </a:r>
            <a:r>
              <a:rPr lang="en-US" sz="1600" b="1" dirty="0" smtClean="0">
                <a:solidFill>
                  <a:schemeClr val="accent2">
                    <a:lumMod val="50000"/>
                  </a:schemeClr>
                </a:solidFill>
              </a:rPr>
              <a:t>provide </a:t>
            </a:r>
            <a:r>
              <a:rPr lang="en-US" sz="1600" b="1" dirty="0">
                <a:solidFill>
                  <a:schemeClr val="accent2">
                    <a:lumMod val="50000"/>
                  </a:schemeClr>
                </a:solidFill>
              </a:rPr>
              <a:t>you with their FWS award </a:t>
            </a:r>
            <a:r>
              <a:rPr lang="en-US" sz="1600" b="1" dirty="0" smtClean="0">
                <a:solidFill>
                  <a:schemeClr val="accent2">
                    <a:lumMod val="50000"/>
                  </a:schemeClr>
                </a:solidFill>
              </a:rPr>
              <a:t>letter to verify their FWS status.</a:t>
            </a:r>
          </a:p>
          <a:p>
            <a:pPr lvl="2">
              <a:buFont typeface="Wingdings" pitchFamily="2" charset="2"/>
              <a:buChar char="§"/>
            </a:pPr>
            <a:r>
              <a:rPr lang="en-US" sz="1600" b="1" dirty="0">
                <a:solidFill>
                  <a:schemeClr val="accent2">
                    <a:lumMod val="50000"/>
                  </a:schemeClr>
                </a:solidFill>
              </a:rPr>
              <a:t>Position </a:t>
            </a:r>
            <a:r>
              <a:rPr lang="en-US" sz="1600" b="1" dirty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000631 Suffix 00 </a:t>
            </a:r>
            <a:r>
              <a:rPr lang="en-US" sz="1600" b="1" dirty="0">
                <a:solidFill>
                  <a:schemeClr val="accent2">
                    <a:lumMod val="50000"/>
                  </a:schemeClr>
                </a:solidFill>
              </a:rPr>
              <a:t>will be used for </a:t>
            </a:r>
            <a:r>
              <a:rPr lang="en-US" sz="1600" b="1" dirty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Federal Work-Study students </a:t>
            </a:r>
            <a:r>
              <a:rPr lang="en-US" sz="1600" b="1" u="sng" dirty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ONLY</a:t>
            </a:r>
            <a:r>
              <a:rPr lang="en-US" sz="1600" b="1" dirty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.</a:t>
            </a:r>
            <a:r>
              <a:rPr lang="en-US" sz="1600" b="1" dirty="0">
                <a:solidFill>
                  <a:schemeClr val="accent2">
                    <a:lumMod val="50000"/>
                  </a:schemeClr>
                </a:solidFill>
              </a:rPr>
              <a:t>  </a:t>
            </a:r>
          </a:p>
          <a:p>
            <a:pPr lvl="2">
              <a:buFont typeface="Wingdings" pitchFamily="2" charset="2"/>
              <a:buChar char="§"/>
            </a:pPr>
            <a:r>
              <a:rPr lang="en-US" sz="1600" b="1" dirty="0">
                <a:solidFill>
                  <a:schemeClr val="accent2">
                    <a:lumMod val="50000"/>
                  </a:schemeClr>
                </a:solidFill>
              </a:rPr>
              <a:t>Position </a:t>
            </a:r>
            <a:r>
              <a:rPr lang="en-US" sz="1600" b="1" dirty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000700 Suffix 00 </a:t>
            </a:r>
            <a:r>
              <a:rPr lang="en-US" sz="1600" b="1" dirty="0">
                <a:solidFill>
                  <a:schemeClr val="accent2">
                    <a:lumMod val="50000"/>
                  </a:schemeClr>
                </a:solidFill>
              </a:rPr>
              <a:t>will be used for students who are being paid from your </a:t>
            </a:r>
            <a:r>
              <a:rPr lang="en-US" sz="1600" b="1" dirty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Department Funds or Grant </a:t>
            </a:r>
            <a:r>
              <a:rPr lang="en-US" sz="1600" b="1" u="sng" dirty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ONLY</a:t>
            </a:r>
            <a:r>
              <a:rPr lang="en-US" sz="1600" b="1" dirty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. </a:t>
            </a:r>
          </a:p>
          <a:p>
            <a:pPr lvl="2">
              <a:buFont typeface="Wingdings" pitchFamily="2" charset="2"/>
              <a:buChar char="§"/>
            </a:pPr>
            <a:endParaRPr lang="en-US" sz="145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>
              <a:buFont typeface="Wingdings" pitchFamily="2" charset="2"/>
              <a:buChar char="§"/>
            </a:pPr>
            <a:endParaRPr lang="en-US" sz="165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>
              <a:buFont typeface="Wingdings" pitchFamily="2" charset="2"/>
              <a:buChar char="§"/>
            </a:pPr>
            <a:endParaRPr lang="en-US" sz="165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>
              <a:buFont typeface="Wingdings" pitchFamily="2" charset="2"/>
              <a:buChar char="§"/>
            </a:pPr>
            <a:endParaRPr lang="en-US" sz="1650" b="1" dirty="0">
              <a:solidFill>
                <a:schemeClr val="accent2">
                  <a:lumMod val="50000"/>
                </a:schemeClr>
              </a:solidFill>
            </a:endParaRPr>
          </a:p>
          <a:p>
            <a:pPr lvl="1">
              <a:buFont typeface="Wingdings" pitchFamily="2" charset="2"/>
              <a:buChar char="§"/>
            </a:pPr>
            <a:endParaRPr lang="en-US" sz="165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457200" lvl="1" indent="0">
              <a:buFont typeface="Wingdings" pitchFamily="2" charset="2"/>
              <a:buChar char="§"/>
            </a:pPr>
            <a:endParaRPr lang="en-US" sz="165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lvl="1" indent="0">
              <a:buFont typeface="Wingdings" pitchFamily="2" charset="2"/>
              <a:buChar char="§"/>
            </a:pPr>
            <a:endParaRPr lang="en-US" sz="1650" b="1" dirty="0">
              <a:solidFill>
                <a:schemeClr val="accent2">
                  <a:lumMod val="50000"/>
                </a:schemeClr>
              </a:solidFill>
            </a:endParaRPr>
          </a:p>
          <a:p>
            <a:pPr lvl="2">
              <a:buFont typeface="Wingdings" pitchFamily="2" charset="2"/>
              <a:buChar char="§"/>
            </a:pPr>
            <a:endParaRPr lang="en-US" sz="165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2">
              <a:buNone/>
            </a:pPr>
            <a:endParaRPr lang="en-US" sz="165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2">
              <a:buNone/>
            </a:pPr>
            <a:endParaRPr lang="en-US" sz="165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514350" lvl="1" indent="0">
              <a:buNone/>
            </a:pPr>
            <a:endParaRPr lang="en-US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9D7CC-142E-487B-96CD-B0AA56CF44BD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352800"/>
            <a:ext cx="5638800" cy="2551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457200" y="533400"/>
            <a:ext cx="8229600" cy="52322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Starting the EPAF: Step 9</a:t>
            </a:r>
          </a:p>
        </p:txBody>
      </p:sp>
      <p:sp>
        <p:nvSpPr>
          <p:cNvPr id="10" name="Left Arrow 9"/>
          <p:cNvSpPr/>
          <p:nvPr/>
        </p:nvSpPr>
        <p:spPr>
          <a:xfrm rot="19187911">
            <a:off x="2748323" y="4477041"/>
            <a:ext cx="990600" cy="228600"/>
          </a:xfrm>
          <a:prstGeom prst="leftArrow">
            <a:avLst/>
          </a:prstGeom>
          <a:solidFill>
            <a:srgbClr val="FFC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752600" y="4852610"/>
            <a:ext cx="1143000" cy="5334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60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7924800" cy="5181600"/>
          </a:xfrm>
          <a:ln>
            <a:noFill/>
          </a:ln>
          <a:effectLst/>
        </p:spPr>
        <p:txBody>
          <a:bodyPr>
            <a:normAutofit/>
          </a:bodyPr>
          <a:lstStyle/>
          <a:p>
            <a:pPr lvl="1"/>
            <a:endParaRPr lang="en-US" sz="2800" dirty="0" smtClean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Click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“Go”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to advance to next page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23D56-B2EF-483C-A299-E2C3E8E6F9E7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590800"/>
            <a:ext cx="6621517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457200" y="762000"/>
            <a:ext cx="8229600" cy="954107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Filling Out the EPAF: </a:t>
            </a:r>
          </a:p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Cont. Step 9</a:t>
            </a:r>
            <a:endParaRPr lang="en-US" sz="2800" b="1" dirty="0">
              <a:solidFill>
                <a:schemeClr val="accent2">
                  <a:lumMod val="50000"/>
                </a:schemeClr>
              </a:solidFill>
              <a:effectLst>
                <a:glow rad="101600">
                  <a:srgbClr val="FFCB00">
                    <a:alpha val="6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Left Arrow 9"/>
          <p:cNvSpPr/>
          <p:nvPr/>
        </p:nvSpPr>
        <p:spPr>
          <a:xfrm>
            <a:off x="1981200" y="5257800"/>
            <a:ext cx="1361342" cy="212082"/>
          </a:xfrm>
          <a:prstGeom prst="leftArrow">
            <a:avLst/>
          </a:prstGeom>
          <a:solidFill>
            <a:srgbClr val="FFC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838200" y="5257800"/>
            <a:ext cx="1066800" cy="2286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63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66800"/>
            <a:ext cx="7924800" cy="5334000"/>
          </a:xfr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</a:rPr>
              <a:t>To enter student information on the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Electronic Personnel Action Form </a:t>
            </a: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</a:rPr>
              <a:t>page:</a:t>
            </a:r>
          </a:p>
          <a:p>
            <a:pPr>
              <a:buFont typeface="Wingdings" pitchFamily="2" charset="2"/>
              <a:buChar char="§"/>
            </a:pP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</a:rPr>
              <a:t>Enter </a:t>
            </a: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Current Hire Date</a:t>
            </a: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</a:rPr>
              <a:t>.  </a:t>
            </a:r>
          </a:p>
          <a:p>
            <a:pPr lvl="1">
              <a:buFont typeface="Wingdings" pitchFamily="2" charset="2"/>
              <a:buChar char="§"/>
            </a:pPr>
            <a:r>
              <a:rPr lang="en-US" sz="1600" b="1" dirty="0" smtClean="0">
                <a:solidFill>
                  <a:schemeClr val="accent2">
                    <a:lumMod val="50000"/>
                  </a:schemeClr>
                </a:solidFill>
              </a:rPr>
              <a:t>*Again, must be start of pay period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CE6C0-95AF-4547-8D38-CE2B6C361E23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362200"/>
            <a:ext cx="4319937" cy="396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57200" y="457200"/>
            <a:ext cx="8229600" cy="969496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Filling Out the EPAF: Step 10</a:t>
            </a:r>
          </a:p>
          <a:p>
            <a:endParaRPr lang="en-US" sz="2900" dirty="0"/>
          </a:p>
        </p:txBody>
      </p:sp>
      <p:sp>
        <p:nvSpPr>
          <p:cNvPr id="10" name="Left Arrow 9"/>
          <p:cNvSpPr/>
          <p:nvPr/>
        </p:nvSpPr>
        <p:spPr>
          <a:xfrm rot="13222056">
            <a:off x="1132308" y="5270226"/>
            <a:ext cx="1309528" cy="257519"/>
          </a:xfrm>
          <a:prstGeom prst="leftArrow">
            <a:avLst/>
          </a:prstGeom>
          <a:solidFill>
            <a:srgbClr val="FFC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424028" y="5730875"/>
            <a:ext cx="990600" cy="3048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03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7924800" cy="4724400"/>
          </a:xfrm>
          <a:ln>
            <a:noFill/>
          </a:ln>
          <a:effectLst/>
        </p:spPr>
        <p:txBody>
          <a:bodyPr>
            <a:normAutofit/>
          </a:bodyPr>
          <a:lstStyle/>
          <a:p>
            <a:pPr lvl="1">
              <a:buFont typeface="Wingdings" pitchFamily="2" charset="2"/>
              <a:buChar char="§"/>
            </a:pPr>
            <a:r>
              <a:rPr lang="en-US" sz="2200" b="1" dirty="0" smtClean="0">
                <a:solidFill>
                  <a:schemeClr val="accent2">
                    <a:lumMod val="50000"/>
                  </a:schemeClr>
                </a:solidFill>
              </a:rPr>
              <a:t>Enter </a:t>
            </a:r>
            <a:r>
              <a:rPr lang="en-US" sz="22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Home Organization </a:t>
            </a:r>
            <a:r>
              <a:rPr lang="en-US" sz="2200" b="1" dirty="0" smtClean="0">
                <a:solidFill>
                  <a:schemeClr val="accent2">
                    <a:lumMod val="50000"/>
                  </a:schemeClr>
                </a:solidFill>
              </a:rPr>
              <a:t>number. </a:t>
            </a:r>
          </a:p>
          <a:p>
            <a:pPr lvl="2">
              <a:buFont typeface="Wingdings" pitchFamily="2" charset="2"/>
              <a:buChar char="§"/>
            </a:pP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000" b="1" u="sng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This is your department number. </a:t>
            </a:r>
          </a:p>
          <a:p>
            <a:pPr lvl="3">
              <a:buFont typeface="Wingdings" pitchFamily="2" charset="2"/>
              <a:buChar char="§"/>
            </a:pP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</a:rPr>
              <a:t> This step cannot be skipped! If you do not know your department number, please check with your department.</a:t>
            </a:r>
          </a:p>
          <a:p>
            <a:pPr lvl="1"/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C0AC7-D34B-4951-8677-3B1977F815D6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895600"/>
            <a:ext cx="4316413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762000" y="533400"/>
            <a:ext cx="7543800" cy="52322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Filling Out the EPAF: Step 11</a:t>
            </a:r>
          </a:p>
        </p:txBody>
      </p:sp>
      <p:sp>
        <p:nvSpPr>
          <p:cNvPr id="9" name="Left Arrow 8"/>
          <p:cNvSpPr/>
          <p:nvPr/>
        </p:nvSpPr>
        <p:spPr>
          <a:xfrm rot="12292549">
            <a:off x="1526128" y="5684145"/>
            <a:ext cx="990600" cy="228600"/>
          </a:xfrm>
          <a:prstGeom prst="leftArrow">
            <a:avLst/>
          </a:prstGeom>
          <a:solidFill>
            <a:srgbClr val="FFC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419600" y="5943600"/>
            <a:ext cx="1295400" cy="2286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7924800" cy="4343400"/>
          </a:xfrm>
          <a:ln>
            <a:noFill/>
          </a:ln>
          <a:effectLst/>
        </p:spPr>
        <p:txBody>
          <a:bodyPr>
            <a:normAutofit/>
          </a:bodyPr>
          <a:lstStyle/>
          <a:p>
            <a:pPr lvl="1">
              <a:buFont typeface="Wingdings" pitchFamily="2" charset="2"/>
              <a:buChar char="§"/>
            </a:pPr>
            <a:r>
              <a:rPr lang="en-US" sz="1900" b="1" dirty="0" smtClean="0">
                <a:solidFill>
                  <a:schemeClr val="accent2">
                    <a:lumMod val="50000"/>
                  </a:schemeClr>
                </a:solidFill>
              </a:rPr>
              <a:t>Enter </a:t>
            </a:r>
            <a:r>
              <a:rPr lang="en-US" sz="19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Distribution Organization</a:t>
            </a:r>
            <a:r>
              <a:rPr lang="en-US" sz="1900" b="1" dirty="0" smtClean="0">
                <a:solidFill>
                  <a:schemeClr val="accent2">
                    <a:lumMod val="50000"/>
                  </a:schemeClr>
                </a:solidFill>
              </a:rPr>
              <a:t>. </a:t>
            </a:r>
            <a:r>
              <a:rPr lang="en-US" sz="1900" b="1" u="sng" dirty="0" smtClean="0">
                <a:solidFill>
                  <a:schemeClr val="accent2">
                    <a:lumMod val="50000"/>
                  </a:schemeClr>
                </a:solidFill>
              </a:rPr>
              <a:t>Always use </a:t>
            </a:r>
            <a:r>
              <a:rPr lang="en-US" sz="1900" b="1" u="sng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9776</a:t>
            </a:r>
            <a:r>
              <a:rPr lang="en-US" sz="1900" b="1" u="sng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marL="457200" lvl="1" indent="0">
              <a:buFont typeface="Wingdings" pitchFamily="2" charset="2"/>
              <a:buChar char="§"/>
            </a:pPr>
            <a:endParaRPr lang="en-US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>
              <a:buFont typeface="Wingdings" pitchFamily="2" charset="2"/>
              <a:buChar char="§"/>
            </a:pPr>
            <a:endParaRPr lang="en-US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>
              <a:buFont typeface="Wingdings" pitchFamily="2" charset="2"/>
              <a:buChar char="§"/>
            </a:pPr>
            <a:endParaRPr lang="en-US" sz="20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457200" lvl="1" indent="0">
              <a:buFont typeface="Wingdings" pitchFamily="2" charset="2"/>
              <a:buChar char="§"/>
            </a:pPr>
            <a:endParaRPr lang="en-US" sz="20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457200" lvl="1" indent="0">
              <a:buFont typeface="Wingdings" pitchFamily="2" charset="2"/>
              <a:buChar char="§"/>
            </a:pPr>
            <a:endParaRPr lang="en-US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lvl="1" indent="0"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1900" b="1" dirty="0" smtClean="0">
                <a:solidFill>
                  <a:schemeClr val="accent2">
                    <a:lumMod val="50000"/>
                  </a:schemeClr>
                </a:solidFill>
              </a:rPr>
              <a:t>Select your </a:t>
            </a:r>
            <a:r>
              <a:rPr lang="en-US" sz="19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District Code </a:t>
            </a:r>
            <a:r>
              <a:rPr lang="en-US" sz="1900" b="1" dirty="0" smtClean="0">
                <a:solidFill>
                  <a:schemeClr val="accent2">
                    <a:lumMod val="50000"/>
                  </a:schemeClr>
                </a:solidFill>
              </a:rPr>
              <a:t>from the drop down menu. Please do not skip this step.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EC4BB-2F75-4A86-A437-D34F984A850C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828800"/>
            <a:ext cx="48768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114800"/>
            <a:ext cx="48006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838200" y="609600"/>
            <a:ext cx="7315200" cy="52322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Filling Out the EPAF: Step 12</a:t>
            </a:r>
          </a:p>
        </p:txBody>
      </p:sp>
      <p:sp>
        <p:nvSpPr>
          <p:cNvPr id="12" name="Left Arrow 11"/>
          <p:cNvSpPr/>
          <p:nvPr/>
        </p:nvSpPr>
        <p:spPr>
          <a:xfrm rot="12203501">
            <a:off x="919072" y="2854248"/>
            <a:ext cx="990600" cy="228600"/>
          </a:xfrm>
          <a:prstGeom prst="leftArrow">
            <a:avLst/>
          </a:prstGeom>
          <a:solidFill>
            <a:srgbClr val="FFC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 Arrow 12"/>
          <p:cNvSpPr/>
          <p:nvPr/>
        </p:nvSpPr>
        <p:spPr>
          <a:xfrm rot="12503896">
            <a:off x="985359" y="5098609"/>
            <a:ext cx="990600" cy="228600"/>
          </a:xfrm>
          <a:prstGeom prst="leftArrow">
            <a:avLst/>
          </a:prstGeom>
          <a:solidFill>
            <a:srgbClr val="FFC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343400" y="2971800"/>
            <a:ext cx="762000" cy="4572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343400" y="5105400"/>
            <a:ext cx="2209800" cy="14478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23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85800"/>
            <a:ext cx="8183880" cy="762000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STUDENT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EMPLOYMENT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56B2C-5BF2-4C50-B1B9-9917DD4BDDF1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9459" name="TextBox 2"/>
          <p:cNvSpPr txBox="1">
            <a:spLocks noChangeArrowheads="1"/>
          </p:cNvSpPr>
          <p:nvPr/>
        </p:nvSpPr>
        <p:spPr bwMode="auto">
          <a:xfrm>
            <a:off x="457200" y="1828800"/>
            <a:ext cx="8229600" cy="34163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buClr>
                <a:srgbClr val="800000"/>
              </a:buClr>
            </a:pP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</a:rPr>
              <a:t>Part-time job 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opportunities </a:t>
            </a: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</a:rPr>
              <a:t>for students that are temporary in nature and funded through a variety of sources, 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including:</a:t>
            </a:r>
            <a:endParaRPr lang="en-US" sz="2400" b="1" dirty="0">
              <a:solidFill>
                <a:schemeClr val="accent2">
                  <a:lumMod val="50000"/>
                </a:schemeClr>
              </a:solidFill>
            </a:endParaRPr>
          </a:p>
          <a:p>
            <a:pPr lvl="1">
              <a:buFont typeface="Wingdings" pitchFamily="2" charset="2"/>
              <a:buChar char="§"/>
            </a:pPr>
            <a:endParaRPr lang="en-US" sz="2400" b="1" dirty="0">
              <a:solidFill>
                <a:schemeClr val="accent2">
                  <a:lumMod val="50000"/>
                </a:schemeClr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</a:rPr>
              <a:t>Federal Work Study (FWS)</a:t>
            </a:r>
          </a:p>
          <a:p>
            <a:pPr lvl="1">
              <a:buFont typeface="Wingdings" pitchFamily="2" charset="2"/>
              <a:buChar char="§"/>
            </a:pPr>
            <a:endParaRPr lang="en-US" sz="2400" b="1" dirty="0">
              <a:solidFill>
                <a:schemeClr val="accent2">
                  <a:lumMod val="50000"/>
                </a:schemeClr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</a:rPr>
              <a:t>Grants </a:t>
            </a:r>
          </a:p>
          <a:p>
            <a:pPr lvl="1">
              <a:buFont typeface="Wingdings" pitchFamily="2" charset="2"/>
              <a:buChar char="§"/>
            </a:pPr>
            <a:endParaRPr lang="en-US" sz="2400" b="1" dirty="0">
              <a:solidFill>
                <a:schemeClr val="accent2">
                  <a:lumMod val="50000"/>
                </a:schemeClr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</a:rPr>
              <a:t>Institutional funds (E&amp;G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)</a:t>
            </a:r>
            <a:endParaRPr lang="en-US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411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66800"/>
            <a:ext cx="7924800" cy="5410200"/>
          </a:xfrm>
          <a:ln>
            <a:noFill/>
          </a:ln>
          <a:effectLst/>
        </p:spPr>
        <p:txBody>
          <a:bodyPr>
            <a:normAutofit/>
          </a:bodyPr>
          <a:lstStyle/>
          <a:p>
            <a:pPr lvl="1"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Enter </a:t>
            </a: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I9 Date</a:t>
            </a: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</a:rPr>
              <a:t>. </a:t>
            </a:r>
            <a:endParaRPr lang="en-US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2">
              <a:buFont typeface="Wingdings" pitchFamily="2" charset="2"/>
              <a:buChar char="§"/>
            </a:pP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</a:rPr>
              <a:t>Most </a:t>
            </a:r>
            <a:r>
              <a:rPr lang="en-US" sz="1800" b="1" dirty="0">
                <a:solidFill>
                  <a:schemeClr val="accent2">
                    <a:lumMod val="50000"/>
                  </a:schemeClr>
                </a:solidFill>
              </a:rPr>
              <a:t>likely, this will be the same date that you are completing the </a:t>
            </a: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</a:rPr>
              <a:t>EPAF. Your </a:t>
            </a:r>
            <a:r>
              <a:rPr lang="en-US" sz="1800" b="1" dirty="0">
                <a:solidFill>
                  <a:schemeClr val="accent2">
                    <a:lumMod val="50000"/>
                  </a:schemeClr>
                </a:solidFill>
              </a:rPr>
              <a:t>Student Employee should fill out the I9 form at </a:t>
            </a: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</a:rPr>
              <a:t>the same time you are entering the EPAF.</a:t>
            </a:r>
          </a:p>
          <a:p>
            <a:pPr lvl="3">
              <a:buFont typeface="Wingdings" pitchFamily="2" charset="2"/>
              <a:buChar char="§"/>
            </a:pPr>
            <a:r>
              <a:rPr lang="en-US" sz="1500" b="1" dirty="0" smtClean="0">
                <a:solidFill>
                  <a:schemeClr val="accent2">
                    <a:lumMod val="50000"/>
                  </a:schemeClr>
                </a:solidFill>
              </a:rPr>
              <a:t> I9 Form indicator MUST say </a:t>
            </a:r>
            <a:r>
              <a:rPr lang="en-US" sz="1500" b="1" u="sng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“Received”.</a:t>
            </a:r>
            <a:endParaRPr lang="en-US" sz="1500" b="1" u="sng" dirty="0">
              <a:solidFill>
                <a:schemeClr val="accent2">
                  <a:lumMod val="50000"/>
                </a:schemeClr>
              </a:solidFill>
              <a:effectLst>
                <a:glow rad="101600">
                  <a:srgbClr val="FFCB00">
                    <a:alpha val="60000"/>
                  </a:srgbClr>
                </a:glow>
              </a:effectLst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7472B-B2B0-4CB6-8AAC-09ED0E5ED0FF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744" y="3048000"/>
            <a:ext cx="5686425" cy="3473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762000" y="609600"/>
            <a:ext cx="7620000" cy="52322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Filling Out the EPAF: Step 13</a:t>
            </a:r>
          </a:p>
        </p:txBody>
      </p:sp>
      <p:sp>
        <p:nvSpPr>
          <p:cNvPr id="10" name="Left Arrow 9"/>
          <p:cNvSpPr/>
          <p:nvPr/>
        </p:nvSpPr>
        <p:spPr>
          <a:xfrm rot="12701819">
            <a:off x="976776" y="4891395"/>
            <a:ext cx="990600" cy="228600"/>
          </a:xfrm>
          <a:prstGeom prst="leftArrow">
            <a:avLst/>
          </a:prstGeom>
          <a:solidFill>
            <a:srgbClr val="FFC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 Arrow 10"/>
          <p:cNvSpPr/>
          <p:nvPr/>
        </p:nvSpPr>
        <p:spPr>
          <a:xfrm>
            <a:off x="6172200" y="5334000"/>
            <a:ext cx="990600" cy="228600"/>
          </a:xfrm>
          <a:prstGeom prst="leftArrow">
            <a:avLst/>
          </a:prstGeom>
          <a:solidFill>
            <a:srgbClr val="FFC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876800" y="5105400"/>
            <a:ext cx="1295400" cy="5334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153400" cy="5334000"/>
          </a:xfrm>
          <a:ln>
            <a:noFill/>
          </a:ln>
          <a:effectLst/>
        </p:spPr>
        <p:txBody>
          <a:bodyPr>
            <a:normAutofit/>
          </a:bodyPr>
          <a:lstStyle/>
          <a:p>
            <a:pPr lvl="1">
              <a:buFont typeface="Wingdings" pitchFamily="2" charset="2"/>
              <a:buChar char="§"/>
            </a:pP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</a:rPr>
              <a:t>Enter </a:t>
            </a: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Job Begin Date</a:t>
            </a: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</a:rPr>
              <a:t>. Format your date as MM/DD/YYYY. </a:t>
            </a:r>
          </a:p>
          <a:p>
            <a:pPr lvl="2">
              <a:buFont typeface="Wingdings" pitchFamily="2" charset="2"/>
              <a:buChar char="§"/>
            </a:pPr>
            <a:r>
              <a:rPr lang="en-US" sz="1600" b="1" dirty="0" smtClean="0">
                <a:solidFill>
                  <a:schemeClr val="accent2">
                    <a:lumMod val="50000"/>
                  </a:schemeClr>
                </a:solidFill>
              </a:rPr>
              <a:t> Your </a:t>
            </a:r>
            <a:r>
              <a:rPr lang="en-US" sz="16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Job Begin Date </a:t>
            </a:r>
            <a:r>
              <a:rPr lang="en-US" sz="1600" b="1" dirty="0" smtClean="0">
                <a:solidFill>
                  <a:schemeClr val="accent2">
                    <a:lumMod val="50000"/>
                  </a:schemeClr>
                </a:solidFill>
              </a:rPr>
              <a:t>should be the same as your </a:t>
            </a:r>
            <a:r>
              <a:rPr lang="en-US" sz="1600" b="1" u="sng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Query Date and Current Hire Date</a:t>
            </a:r>
            <a:r>
              <a:rPr lang="en-US" sz="1600" b="1" dirty="0" smtClean="0">
                <a:solidFill>
                  <a:schemeClr val="accent2">
                    <a:lumMod val="50000"/>
                  </a:schemeClr>
                </a:solidFill>
              </a:rPr>
              <a:t> unless you are hiring a student that has held a previous Work-Study job (In that case you will leave the field blank; the system will pre-fill the information).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FF3D-FAFF-4824-87B2-8502F913235A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895600"/>
            <a:ext cx="5257800" cy="3602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762000" y="609600"/>
            <a:ext cx="7696200" cy="52322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Filling Out the EPAF: Step 14</a:t>
            </a:r>
          </a:p>
        </p:txBody>
      </p:sp>
      <p:sp>
        <p:nvSpPr>
          <p:cNvPr id="9" name="Left Arrow 8"/>
          <p:cNvSpPr/>
          <p:nvPr/>
        </p:nvSpPr>
        <p:spPr>
          <a:xfrm rot="13761997">
            <a:off x="2276188" y="4984214"/>
            <a:ext cx="990600" cy="228600"/>
          </a:xfrm>
          <a:prstGeom prst="leftArrow">
            <a:avLst/>
          </a:prstGeom>
          <a:solidFill>
            <a:srgbClr val="FFC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638800" y="5410200"/>
            <a:ext cx="1295400" cy="3048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79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8153400" cy="5638800"/>
          </a:xfrm>
          <a:ln>
            <a:noFill/>
          </a:ln>
          <a:effectLst/>
        </p:spPr>
        <p:txBody>
          <a:bodyPr>
            <a:normAutofit/>
          </a:bodyPr>
          <a:lstStyle/>
          <a:p>
            <a:pPr lvl="1"/>
            <a:endParaRPr lang="en-US" sz="18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</a:rPr>
              <a:t>Enter </a:t>
            </a: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Job Effective Date</a:t>
            </a: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</a:rPr>
              <a:t>.  The date should be the same as the </a:t>
            </a:r>
            <a:r>
              <a:rPr lang="en-US" sz="1800" b="1" u="sng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Query Date and the Current Hire Date</a:t>
            </a: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marL="457200" lvl="1" indent="0">
              <a:buFont typeface="Wingdings" pitchFamily="2" charset="2"/>
              <a:buChar char="§"/>
            </a:pPr>
            <a:endParaRPr lang="en-US" sz="18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457200" lvl="1" indent="0">
              <a:buFont typeface="Wingdings" pitchFamily="2" charset="2"/>
              <a:buChar char="§"/>
            </a:pPr>
            <a:endParaRPr lang="en-US" sz="18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457200" lvl="1" indent="0">
              <a:buFont typeface="Wingdings" pitchFamily="2" charset="2"/>
              <a:buChar char="§"/>
            </a:pPr>
            <a:endParaRPr lang="en-US" sz="1800" b="1" dirty="0">
              <a:solidFill>
                <a:schemeClr val="accent6">
                  <a:lumMod val="75000"/>
                </a:schemeClr>
              </a:solidFill>
            </a:endParaRPr>
          </a:p>
          <a:p>
            <a:pPr lvl="1">
              <a:buFont typeface="Wingdings" pitchFamily="2" charset="2"/>
              <a:buChar char="§"/>
            </a:pPr>
            <a:endParaRPr lang="en-US" sz="18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>
              <a:buFont typeface="Wingdings" pitchFamily="2" charset="2"/>
              <a:buChar char="§"/>
            </a:pPr>
            <a:endParaRPr lang="en-US" sz="18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457200" lvl="1" indent="0">
              <a:buFont typeface="Wingdings" pitchFamily="2" charset="2"/>
              <a:buChar char="§"/>
            </a:pPr>
            <a:endParaRPr lang="en-US" sz="1800" b="1" dirty="0">
              <a:solidFill>
                <a:schemeClr val="accent6">
                  <a:lumMod val="75000"/>
                </a:schemeClr>
              </a:solidFill>
            </a:endParaRPr>
          </a:p>
          <a:p>
            <a:pPr lvl="1">
              <a:buFont typeface="Wingdings" pitchFamily="2" charset="2"/>
              <a:buChar char="§"/>
            </a:pPr>
            <a:endParaRPr lang="en-US" sz="18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</a:rPr>
              <a:t>Enter </a:t>
            </a: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Regular Rate</a:t>
            </a: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</a:rPr>
              <a:t>. Student pay ranges from $8 to $12. The rate of pay is at the Supervisor’s discretion.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D9B0A-C206-47B7-8D32-04FE7CD96AC3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057400"/>
            <a:ext cx="3928918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4800600"/>
            <a:ext cx="5471498" cy="1646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914400" y="609600"/>
            <a:ext cx="7315200" cy="52322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Filling Out the EPAF: Step 15</a:t>
            </a:r>
          </a:p>
        </p:txBody>
      </p:sp>
      <p:sp>
        <p:nvSpPr>
          <p:cNvPr id="13" name="Left Arrow 12"/>
          <p:cNvSpPr/>
          <p:nvPr/>
        </p:nvSpPr>
        <p:spPr>
          <a:xfrm rot="13804921">
            <a:off x="1662793" y="3386922"/>
            <a:ext cx="990600" cy="228600"/>
          </a:xfrm>
          <a:prstGeom prst="leftArrow">
            <a:avLst/>
          </a:prstGeom>
          <a:solidFill>
            <a:srgbClr val="FFC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Left Arrow 13"/>
          <p:cNvSpPr/>
          <p:nvPr/>
        </p:nvSpPr>
        <p:spPr>
          <a:xfrm rot="12309292">
            <a:off x="1144612" y="5381295"/>
            <a:ext cx="990600" cy="228600"/>
          </a:xfrm>
          <a:prstGeom prst="leftArrow">
            <a:avLst/>
          </a:prstGeom>
          <a:solidFill>
            <a:srgbClr val="FFC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572000" y="3810000"/>
            <a:ext cx="1295400" cy="2286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724400" y="5562600"/>
            <a:ext cx="1752600" cy="3048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67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90600"/>
            <a:ext cx="7924800" cy="5715000"/>
          </a:xfrm>
          <a:ln>
            <a:noFill/>
          </a:ln>
          <a:effectLst/>
        </p:spPr>
        <p:txBody>
          <a:bodyPr>
            <a:normAutofit/>
          </a:bodyPr>
          <a:lstStyle/>
          <a:p>
            <a:pPr lvl="1"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Enter 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Assign Salary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. </a:t>
            </a:r>
          </a:p>
          <a:p>
            <a:pPr lvl="2">
              <a:buFont typeface="Wingdings" pitchFamily="2" charset="2"/>
              <a:buChar char="§"/>
            </a:pP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</a:rPr>
              <a:t>To figure the salary, multiply the rate of pay times 40 hours.</a:t>
            </a:r>
          </a:p>
          <a:p>
            <a:pPr marL="457200" lvl="1" indent="0">
              <a:buFont typeface="Wingdings" pitchFamily="2" charset="2"/>
              <a:buChar char="§"/>
            </a:pPr>
            <a:endParaRPr lang="en-US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lvl="1" indent="0">
              <a:buFont typeface="Wingdings" pitchFamily="2" charset="2"/>
              <a:buChar char="§"/>
            </a:pPr>
            <a:endParaRPr lang="en-US" sz="2000" b="1" dirty="0">
              <a:solidFill>
                <a:schemeClr val="accent2">
                  <a:lumMod val="50000"/>
                </a:schemeClr>
              </a:solidFill>
            </a:endParaRPr>
          </a:p>
          <a:p>
            <a:pPr lvl="1">
              <a:buFont typeface="Wingdings" pitchFamily="2" charset="2"/>
              <a:buChar char="§"/>
            </a:pPr>
            <a:endParaRPr lang="en-US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lvl="1" indent="0">
              <a:buFont typeface="Wingdings" pitchFamily="2" charset="2"/>
              <a:buChar char="§"/>
            </a:pPr>
            <a:endParaRPr lang="en-US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>
              <a:buFont typeface="Wingdings" pitchFamily="2" charset="2"/>
              <a:buChar char="§"/>
            </a:pPr>
            <a:endParaRPr lang="en-US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Enter 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Annual Salary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. </a:t>
            </a:r>
          </a:p>
          <a:p>
            <a:pPr lvl="2">
              <a:buFont typeface="Wingdings" pitchFamily="2" charset="2"/>
              <a:buChar char="§"/>
            </a:pP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</a:rPr>
              <a:t>To figure the annual salary, multiply the assigned salary times 26 pays.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DC6C-17D9-4909-9447-3BC2E5498D67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057400"/>
            <a:ext cx="6505575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9719" y="4724401"/>
            <a:ext cx="6584950" cy="1676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85800" y="533400"/>
            <a:ext cx="7772400" cy="52322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Filling Out the EPAF: Step 16</a:t>
            </a:r>
          </a:p>
        </p:txBody>
      </p:sp>
      <p:sp>
        <p:nvSpPr>
          <p:cNvPr id="12" name="Left Arrow 11"/>
          <p:cNvSpPr/>
          <p:nvPr/>
        </p:nvSpPr>
        <p:spPr>
          <a:xfrm rot="13322164">
            <a:off x="634906" y="2740644"/>
            <a:ext cx="990600" cy="228600"/>
          </a:xfrm>
          <a:prstGeom prst="leftArrow">
            <a:avLst/>
          </a:prstGeom>
          <a:solidFill>
            <a:srgbClr val="FFC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 Arrow 12"/>
          <p:cNvSpPr/>
          <p:nvPr/>
        </p:nvSpPr>
        <p:spPr>
          <a:xfrm rot="12901889">
            <a:off x="585481" y="5826209"/>
            <a:ext cx="990600" cy="228600"/>
          </a:xfrm>
          <a:prstGeom prst="leftArrow">
            <a:avLst/>
          </a:prstGeom>
          <a:solidFill>
            <a:srgbClr val="FFC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800600" y="3124200"/>
            <a:ext cx="1676400" cy="3810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724400" y="6096000"/>
            <a:ext cx="1981200" cy="5334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87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3000"/>
            <a:ext cx="7924800" cy="5562600"/>
          </a:xfrm>
          <a:ln>
            <a:noFill/>
          </a:ln>
          <a:effectLst/>
        </p:spPr>
        <p:txBody>
          <a:bodyPr>
            <a:normAutofit/>
          </a:bodyPr>
          <a:lstStyle/>
          <a:p>
            <a:pPr lvl="1"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Enter 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Pays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 and 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Factor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.  Always use 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26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lvl="1">
              <a:buFont typeface="Wingdings" pitchFamily="2" charset="2"/>
              <a:buChar char="§"/>
            </a:pPr>
            <a:endParaRPr lang="en-US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lvl="1" indent="0">
              <a:buFont typeface="Wingdings" pitchFamily="2" charset="2"/>
              <a:buChar char="§"/>
            </a:pPr>
            <a:endParaRPr lang="en-US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lvl="1" indent="0">
              <a:buFont typeface="Wingdings" pitchFamily="2" charset="2"/>
              <a:buChar char="§"/>
            </a:pPr>
            <a:endParaRPr lang="en-US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>
              <a:buFont typeface="Wingdings" pitchFamily="2" charset="2"/>
              <a:buChar char="§"/>
            </a:pPr>
            <a:endParaRPr lang="en-US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lvl="1" indent="0">
              <a:buFont typeface="Wingdings" pitchFamily="2" charset="2"/>
              <a:buChar char="§"/>
            </a:pPr>
            <a:endParaRPr lang="en-US" sz="1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lvl="1" indent="0">
              <a:buFont typeface="Wingdings" pitchFamily="2" charset="2"/>
              <a:buChar char="§"/>
            </a:pPr>
            <a:endParaRPr lang="en-US" sz="1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Enter 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Timesheet </a:t>
            </a:r>
            <a:r>
              <a:rPr lang="en-US" sz="2000" b="1" dirty="0" err="1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Orgn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 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(Organization). </a:t>
            </a:r>
          </a:p>
          <a:p>
            <a:pPr lvl="2">
              <a:buFont typeface="Wingdings" pitchFamily="2" charset="2"/>
              <a:buChar char="§"/>
            </a:pP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</a:rPr>
              <a:t>This should match your </a:t>
            </a:r>
            <a:r>
              <a:rPr lang="en-US" sz="1800" b="1" u="sng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Home Organization number.</a:t>
            </a:r>
          </a:p>
          <a:p>
            <a:pPr lvl="1"/>
            <a:endParaRPr lang="en-US" dirty="0">
              <a:solidFill>
                <a:srgbClr val="FFFF00"/>
              </a:solidFill>
              <a:latin typeface="GillSans Light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527E0-EC89-4FFD-9D0E-326AB9E1DB82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676400"/>
            <a:ext cx="4779936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267200"/>
            <a:ext cx="4779936" cy="1828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85800" y="609600"/>
            <a:ext cx="7772400" cy="52322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Filling Out the EPAF: Step 17</a:t>
            </a:r>
          </a:p>
        </p:txBody>
      </p:sp>
      <p:sp>
        <p:nvSpPr>
          <p:cNvPr id="12" name="Left Arrow 11"/>
          <p:cNvSpPr/>
          <p:nvPr/>
        </p:nvSpPr>
        <p:spPr>
          <a:xfrm rot="12751089">
            <a:off x="815865" y="1774124"/>
            <a:ext cx="990600" cy="205806"/>
          </a:xfrm>
          <a:prstGeom prst="leftArrow">
            <a:avLst/>
          </a:prstGeom>
          <a:solidFill>
            <a:srgbClr val="FFC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 Arrow 12"/>
          <p:cNvSpPr/>
          <p:nvPr/>
        </p:nvSpPr>
        <p:spPr>
          <a:xfrm rot="13163742">
            <a:off x="874402" y="4784181"/>
            <a:ext cx="990600" cy="228600"/>
          </a:xfrm>
          <a:prstGeom prst="leftArrow">
            <a:avLst/>
          </a:prstGeom>
          <a:solidFill>
            <a:srgbClr val="FFC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038600" y="2057400"/>
            <a:ext cx="990600" cy="2286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191000" y="5105400"/>
            <a:ext cx="1295400" cy="3048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14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7924800" cy="4343400"/>
          </a:xfrm>
          <a:ln>
            <a:noFill/>
          </a:ln>
          <a:effectLst/>
        </p:spPr>
        <p:txBody>
          <a:bodyPr>
            <a:normAutofit/>
          </a:bodyPr>
          <a:lstStyle/>
          <a:p>
            <a:pPr lvl="1"/>
            <a:endParaRPr lang="en-US" sz="2400" dirty="0" smtClean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Enter 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Supervisor ID 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from your Marauder Card.</a:t>
            </a:r>
          </a:p>
          <a:p>
            <a:pPr lvl="1"/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8394-A8FF-4D01-98FB-8622F5A77BBC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725" y="2514600"/>
            <a:ext cx="6686550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457200" y="990600"/>
            <a:ext cx="8229600" cy="52322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Filling Out the EPAF: Step 18</a:t>
            </a:r>
          </a:p>
        </p:txBody>
      </p:sp>
      <p:sp>
        <p:nvSpPr>
          <p:cNvPr id="9" name="Left Arrow 8"/>
          <p:cNvSpPr/>
          <p:nvPr/>
        </p:nvSpPr>
        <p:spPr>
          <a:xfrm rot="12544324">
            <a:off x="297936" y="4036270"/>
            <a:ext cx="990600" cy="228600"/>
          </a:xfrm>
          <a:prstGeom prst="leftArrow">
            <a:avLst/>
          </a:prstGeom>
          <a:solidFill>
            <a:srgbClr val="FFC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648200" y="4267200"/>
            <a:ext cx="2895600" cy="5334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128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153400" cy="4648200"/>
          </a:xfrm>
          <a:ln>
            <a:noFill/>
          </a:ln>
          <a:effectLst/>
        </p:spPr>
        <p:txBody>
          <a:bodyPr>
            <a:normAutofit/>
          </a:bodyPr>
          <a:lstStyle/>
          <a:p>
            <a:pPr lvl="1"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The section following the Supervisor ID is the 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Labor Distribution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 section. </a:t>
            </a:r>
          </a:p>
          <a:p>
            <a:pPr lvl="2">
              <a:buFont typeface="Wingdings" pitchFamily="2" charset="2"/>
              <a:buChar char="§"/>
            </a:pP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</a:rPr>
              <a:t>This is how you tell Banner what fund and organization to pull funds from. The breakdown for FWS and Department/Grant is below:</a:t>
            </a:r>
          </a:p>
          <a:p>
            <a:pPr lvl="3"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FWS will change yearly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Fund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8026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(for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20/21),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Organization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8026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Account 61500</a:t>
            </a:r>
            <a:r>
              <a:rPr lang="en-US" b="1" dirty="0" smtClean="0">
                <a:solidFill>
                  <a:srgbClr val="FFCB00"/>
                </a:solidFill>
              </a:rPr>
              <a:t>.</a:t>
            </a:r>
            <a:r>
              <a:rPr lang="en-US" b="1" dirty="0" smtClean="0">
                <a:solidFill>
                  <a:srgbClr val="FFFF00"/>
                </a:solidFill>
              </a:rPr>
              <a:t> 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The program number is defaulted and cannot be changed.</a:t>
            </a:r>
          </a:p>
          <a:p>
            <a:pPr lvl="3"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Department will always be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Fund 0000, Organization (Your Dept. #), Account 61600.  </a:t>
            </a:r>
          </a:p>
          <a:p>
            <a:pPr lvl="3"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Grants will be the grant number you are working under and usually grants begin with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8 or 9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.  Example:  Fund 9236, Organization 9236, Account 61600.  </a:t>
            </a:r>
          </a:p>
          <a:p>
            <a:pPr lvl="1"/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83ADF-8AC3-418C-BB9B-FEC51E363B35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7200" y="609600"/>
            <a:ext cx="8229600" cy="52322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Filling Out the EPAF: Step 19</a:t>
            </a:r>
          </a:p>
        </p:txBody>
      </p:sp>
    </p:spTree>
    <p:extLst>
      <p:ext uri="{BB962C8B-B14F-4D97-AF65-F5344CB8AC3E}">
        <p14:creationId xmlns:p14="http://schemas.microsoft.com/office/powerpoint/2010/main" val="427499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4419600"/>
          </a:xfrm>
          <a:ln>
            <a:noFill/>
          </a:ln>
          <a:effectLst/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The next section determines 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Pay Codes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.  Student Employment only has one earn code: 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REG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. </a:t>
            </a: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</a:rPr>
              <a:t>F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ollow the steps outlined below to complete the section.</a:t>
            </a:r>
          </a:p>
          <a:p>
            <a:pPr lvl="1">
              <a:buFont typeface="Wingdings" pitchFamily="2" charset="2"/>
              <a:buChar char="§"/>
            </a:pP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Effective Date</a:t>
            </a:r>
            <a:r>
              <a:rPr lang="en-US" sz="1800" b="1" dirty="0" smtClean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  <a:p>
            <a:pPr lvl="2">
              <a:buFont typeface="Wingdings" pitchFamily="2" charset="2"/>
              <a:buChar char="§"/>
            </a:pPr>
            <a:r>
              <a:rPr lang="en-US" sz="1600" b="1" dirty="0" smtClean="0">
                <a:solidFill>
                  <a:schemeClr val="accent2">
                    <a:lumMod val="50000"/>
                  </a:schemeClr>
                </a:solidFill>
              </a:rPr>
              <a:t>Again start of pay period.</a:t>
            </a:r>
          </a:p>
          <a:p>
            <a:pPr lvl="1">
              <a:buFont typeface="Wingdings" pitchFamily="2" charset="2"/>
              <a:buChar char="§"/>
            </a:pP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Earnings</a:t>
            </a: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.</a:t>
            </a:r>
            <a:r>
              <a:rPr lang="en-US" sz="1800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8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pPr lvl="2">
              <a:buFont typeface="Wingdings" pitchFamily="2" charset="2"/>
              <a:buChar char="§"/>
            </a:pPr>
            <a:r>
              <a:rPr lang="en-US" sz="1600" b="1" dirty="0" smtClean="0">
                <a:solidFill>
                  <a:schemeClr val="accent2">
                    <a:lumMod val="50000"/>
                  </a:schemeClr>
                </a:solidFill>
              </a:rPr>
              <a:t>Use the drop down menu and select </a:t>
            </a:r>
            <a:r>
              <a:rPr lang="en-US" sz="16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“REG, Regular Pay”</a:t>
            </a:r>
            <a:r>
              <a:rPr lang="en-US" sz="16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lvl="1"/>
            <a:endParaRPr lang="en-US" sz="1600" dirty="0" smtClean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413DE-1DDF-4052-AB1F-CA977100D632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505201"/>
            <a:ext cx="71628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457200" y="685800"/>
            <a:ext cx="8229600" cy="52322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Filling Out the EPAF: Step 20</a:t>
            </a:r>
          </a:p>
        </p:txBody>
      </p:sp>
      <p:sp>
        <p:nvSpPr>
          <p:cNvPr id="11" name="Left Arrow 10"/>
          <p:cNvSpPr/>
          <p:nvPr/>
        </p:nvSpPr>
        <p:spPr>
          <a:xfrm rot="13050125">
            <a:off x="-32778" y="3173511"/>
            <a:ext cx="990600" cy="228600"/>
          </a:xfrm>
          <a:prstGeom prst="leftArrow">
            <a:avLst/>
          </a:prstGeom>
          <a:solidFill>
            <a:srgbClr val="FFC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Arrow 11"/>
          <p:cNvSpPr/>
          <p:nvPr/>
        </p:nvSpPr>
        <p:spPr>
          <a:xfrm rot="19931386">
            <a:off x="3425118" y="5628077"/>
            <a:ext cx="990600" cy="228600"/>
          </a:xfrm>
          <a:prstGeom prst="leftArrow">
            <a:avLst/>
          </a:prstGeom>
          <a:solidFill>
            <a:srgbClr val="FFC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143000" y="3505200"/>
            <a:ext cx="1752600" cy="2286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438400" y="6019800"/>
            <a:ext cx="1295400" cy="3048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39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90600"/>
            <a:ext cx="7924800" cy="5410200"/>
          </a:xfrm>
          <a:ln>
            <a:noFill/>
          </a:ln>
          <a:effectLst/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The final step routes the EPAF for approval. </a:t>
            </a: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</a:rPr>
              <a:t>E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nter the following “User Names” in the following order:</a:t>
            </a:r>
          </a:p>
          <a:p>
            <a:pPr marL="804672" lvl="1" indent="-457200">
              <a:buFont typeface="+mj-lt"/>
              <a:buAutoNum type="arabicPeriod"/>
            </a:pP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10 – (FINAID) Financial Aid </a:t>
            </a:r>
            <a:r>
              <a:rPr lang="en-US" sz="14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(Approval Level)</a:t>
            </a:r>
            <a:r>
              <a:rPr lang="en-US" sz="2000" b="1" dirty="0" smtClean="0">
                <a:solidFill>
                  <a:srgbClr val="FFFF00"/>
                </a:solidFill>
              </a:rPr>
              <a:t>	</a:t>
            </a:r>
            <a:r>
              <a:rPr lang="en-US" sz="1800" b="1" dirty="0" err="1" smtClean="0">
                <a:solidFill>
                  <a:srgbClr val="FFCB00"/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</a:effectLst>
              </a:rPr>
              <a:t>NBrooks</a:t>
            </a:r>
            <a:r>
              <a:rPr lang="en-US" sz="1800" b="1" dirty="0" smtClean="0">
                <a:solidFill>
                  <a:srgbClr val="FFCB00"/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</a:effectLst>
              </a:rPr>
              <a:t> </a:t>
            </a:r>
            <a:r>
              <a:rPr lang="en-US" sz="1400" b="1" dirty="0" smtClean="0">
                <a:solidFill>
                  <a:srgbClr val="FFCB00"/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</a:effectLst>
              </a:rPr>
              <a:t>(User Name)</a:t>
            </a:r>
            <a:r>
              <a:rPr lang="en-US" sz="2000" b="1" dirty="0" smtClean="0">
                <a:solidFill>
                  <a:srgbClr val="FFCB00"/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</a:effectLst>
              </a:rPr>
              <a:t> 	          </a:t>
            </a:r>
            <a:r>
              <a:rPr lang="en-US" sz="1800" b="1" dirty="0" smtClean="0">
                <a:solidFill>
                  <a:srgbClr val="FFCB00"/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</a:effectLst>
              </a:rPr>
              <a:t>APPROVE </a:t>
            </a:r>
            <a:r>
              <a:rPr lang="en-US" sz="1400" b="1" dirty="0" smtClean="0">
                <a:solidFill>
                  <a:srgbClr val="FFCB00"/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</a:effectLst>
              </a:rPr>
              <a:t>(Required Action)</a:t>
            </a:r>
            <a:endParaRPr lang="en-US" sz="2000" b="1" dirty="0" smtClean="0">
              <a:solidFill>
                <a:srgbClr val="FFCB00"/>
              </a:solidFill>
              <a:effectLst>
                <a:glow rad="101600">
                  <a:schemeClr val="accent2">
                    <a:lumMod val="50000"/>
                    <a:alpha val="60000"/>
                  </a:schemeClr>
                </a:glow>
              </a:effectLst>
            </a:endParaRPr>
          </a:p>
          <a:p>
            <a:pPr marL="804672" lvl="1" indent="-457200">
              <a:buFont typeface="+mj-lt"/>
              <a:buAutoNum type="arabicPeriod"/>
            </a:pP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10 – 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(Grants)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4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(Approval Level) 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	                                 </a:t>
            </a:r>
            <a:r>
              <a:rPr lang="en-US" sz="1800" b="1" dirty="0" smtClean="0">
                <a:solidFill>
                  <a:srgbClr val="FFCB00"/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</a:effectLst>
              </a:rPr>
              <a:t>TCASTONGUAY </a:t>
            </a:r>
            <a:r>
              <a:rPr lang="en-US" sz="1400" b="1" dirty="0" smtClean="0">
                <a:solidFill>
                  <a:srgbClr val="FFCB00"/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</a:effectLst>
              </a:rPr>
              <a:t>(User Name)</a:t>
            </a:r>
            <a:r>
              <a:rPr lang="en-US" sz="2000" b="1" dirty="0" smtClean="0">
                <a:solidFill>
                  <a:srgbClr val="FFCB00"/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</a:effectLst>
              </a:rPr>
              <a:t>     </a:t>
            </a:r>
            <a:r>
              <a:rPr lang="en-US" sz="1800" b="1" dirty="0" smtClean="0">
                <a:solidFill>
                  <a:srgbClr val="FFCB00"/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</a:effectLst>
              </a:rPr>
              <a:t>APPROVE </a:t>
            </a:r>
            <a:r>
              <a:rPr lang="en-US" sz="1400" b="1" dirty="0" smtClean="0">
                <a:solidFill>
                  <a:srgbClr val="FFCB00"/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</a:effectLst>
              </a:rPr>
              <a:t>(Required Action)</a:t>
            </a:r>
            <a:endParaRPr lang="en-US" sz="2000" b="1" dirty="0" smtClean="0">
              <a:solidFill>
                <a:srgbClr val="FFCB00"/>
              </a:solidFill>
              <a:effectLst>
                <a:glow rad="101600">
                  <a:schemeClr val="accent2">
                    <a:lumMod val="50000"/>
                    <a:alpha val="60000"/>
                  </a:schemeClr>
                </a:glow>
              </a:effectLst>
            </a:endParaRPr>
          </a:p>
          <a:p>
            <a:pPr marL="804672" lvl="1" indent="-457200">
              <a:buFont typeface="+mj-lt"/>
              <a:buAutoNum type="arabicPeriod"/>
            </a:pP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90 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– (</a:t>
            </a: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HR) Human 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Resources </a:t>
            </a:r>
            <a:r>
              <a:rPr lang="en-US" sz="14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(Approval Level) </a:t>
            </a:r>
            <a:r>
              <a:rPr lang="en-US" sz="2000" b="1" dirty="0">
                <a:solidFill>
                  <a:srgbClr val="FFFF00"/>
                </a:solidFill>
              </a:rPr>
              <a:t>	</a:t>
            </a:r>
            <a:r>
              <a:rPr lang="en-US" sz="2000" b="1" dirty="0" smtClean="0">
                <a:solidFill>
                  <a:srgbClr val="FFFF00"/>
                </a:solidFill>
              </a:rPr>
              <a:t>                   </a:t>
            </a:r>
            <a:r>
              <a:rPr lang="en-US" sz="1800" b="1" dirty="0" err="1" smtClean="0">
                <a:solidFill>
                  <a:srgbClr val="FFCB00"/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</a:effectLst>
              </a:rPr>
              <a:t>DFrisco</a:t>
            </a:r>
            <a:r>
              <a:rPr lang="en-US" sz="1800" b="1" dirty="0" smtClean="0">
                <a:solidFill>
                  <a:srgbClr val="FFCB00"/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</a:effectLst>
              </a:rPr>
              <a:t> </a:t>
            </a:r>
            <a:r>
              <a:rPr lang="en-US" sz="1400" b="1" dirty="0" smtClean="0">
                <a:solidFill>
                  <a:srgbClr val="FFCB00"/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</a:effectLst>
              </a:rPr>
              <a:t>(User Name)</a:t>
            </a:r>
            <a:r>
              <a:rPr lang="en-US" sz="2000" b="1" dirty="0" smtClean="0">
                <a:solidFill>
                  <a:srgbClr val="FFCB00"/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</a:effectLst>
              </a:rPr>
              <a:t>	          </a:t>
            </a:r>
            <a:r>
              <a:rPr lang="en-US" sz="1800" b="1" dirty="0" smtClean="0">
                <a:solidFill>
                  <a:srgbClr val="FFCB00"/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</a:effectLst>
              </a:rPr>
              <a:t>APPLY </a:t>
            </a:r>
            <a:r>
              <a:rPr lang="en-US" sz="1400" b="1" dirty="0" smtClean="0">
                <a:solidFill>
                  <a:srgbClr val="FFCB00"/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</a:effectLst>
              </a:rPr>
              <a:t>(Required Action)</a:t>
            </a:r>
            <a:endParaRPr lang="en-US" sz="1800" b="1" dirty="0" smtClean="0">
              <a:solidFill>
                <a:srgbClr val="FFCB00"/>
              </a:solidFill>
              <a:effectLst>
                <a:glow rad="101600">
                  <a:schemeClr val="accent2">
                    <a:lumMod val="50000"/>
                    <a:alpha val="60000"/>
                  </a:schemeClr>
                </a:glow>
              </a:effectLst>
            </a:endParaRPr>
          </a:p>
          <a:p>
            <a:pPr marL="57150" indent="0">
              <a:buNone/>
            </a:pPr>
            <a:endParaRPr lang="en-US" sz="2400" dirty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  <a:p>
            <a:pPr indent="-285750"/>
            <a:endParaRPr lang="en-US" sz="2400" dirty="0" smtClean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  <a:p>
            <a:pPr indent="-285750"/>
            <a:endParaRPr lang="en-US" sz="2400" dirty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  <a:p>
            <a:pPr marL="57150" indent="0">
              <a:buNone/>
            </a:pPr>
            <a:endParaRPr lang="en-US" sz="2400" dirty="0" smtClean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B17A4-E2A0-48C2-B2CA-A33908DD50B0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33400"/>
            <a:ext cx="8229600" cy="52322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Filling Out the EPAF: Step 21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152900"/>
            <a:ext cx="7532779" cy="1382268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762000" y="4267200"/>
            <a:ext cx="1219200" cy="1524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2610738" y="4216908"/>
            <a:ext cx="838200" cy="1905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288426" y="4178808"/>
            <a:ext cx="1202364" cy="2286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80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7924800" cy="1981200"/>
          </a:xfrm>
          <a:ln>
            <a:noFill/>
          </a:ln>
          <a:effectLst/>
        </p:spPr>
        <p:txBody>
          <a:bodyPr>
            <a:normAutofit/>
          </a:bodyPr>
          <a:lstStyle/>
          <a:p>
            <a:pPr indent="-285750">
              <a:buFont typeface="Wingdings" pitchFamily="2" charset="2"/>
              <a:buChar char="§"/>
            </a:pPr>
            <a:r>
              <a:rPr lang="en-US" sz="2200" b="1" dirty="0" smtClean="0">
                <a:solidFill>
                  <a:schemeClr val="accent2">
                    <a:lumMod val="50000"/>
                  </a:schemeClr>
                </a:solidFill>
              </a:rPr>
              <a:t>Scroll to the very bottom of the EPAF page and click </a:t>
            </a:r>
            <a:r>
              <a:rPr lang="en-US" sz="22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“Save”</a:t>
            </a:r>
            <a:r>
              <a:rPr lang="en-US" sz="2200" b="1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C635E-5DEA-4F7A-9549-14EC590FA031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57200" y="685800"/>
            <a:ext cx="8229600" cy="52322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Filling Out the EPAF: Step 22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042" y="2227000"/>
            <a:ext cx="8095915" cy="3510210"/>
          </a:xfrm>
          <a:prstGeom prst="rect">
            <a:avLst/>
          </a:prstGeom>
        </p:spPr>
      </p:pic>
      <p:sp>
        <p:nvSpPr>
          <p:cNvPr id="9" name="Left Arrow 8"/>
          <p:cNvSpPr/>
          <p:nvPr/>
        </p:nvSpPr>
        <p:spPr>
          <a:xfrm rot="19931386">
            <a:off x="1320092" y="4942278"/>
            <a:ext cx="990600" cy="228600"/>
          </a:xfrm>
          <a:prstGeom prst="leftArrow">
            <a:avLst/>
          </a:prstGeom>
          <a:solidFill>
            <a:srgbClr val="FFC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33374" y="5312556"/>
            <a:ext cx="990600" cy="5334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024" y="2420086"/>
            <a:ext cx="7837994" cy="1438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10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676400" y="6096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62000" y="3505200"/>
            <a:ext cx="6400800" cy="175432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FFCB00"/>
                </a:solidFill>
              </a:rPr>
              <a:t>Develop Job Descriptions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FFCB00"/>
                </a:solidFill>
              </a:rPr>
              <a:t>Select Student Employees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FFCB00"/>
                </a:solidFill>
              </a:rPr>
              <a:t>Ensure Compliance with Policies &amp; Procedures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FFCB00"/>
                </a:solidFill>
              </a:rPr>
              <a:t>Ensure Timesheet Accuracy &amp; Integrity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FFCB00"/>
                </a:solidFill>
              </a:rPr>
              <a:t>Approve Timesheets within Timely Manner 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FFCB00"/>
                </a:solidFill>
              </a:rPr>
              <a:t>Supervise/Manage Student Employees</a:t>
            </a:r>
            <a:endParaRPr lang="en-US" b="1" dirty="0">
              <a:solidFill>
                <a:srgbClr val="FFCB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A3AD0-870F-4458-A136-C13D0724A8E3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29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7924800" cy="4572000"/>
          </a:xfrm>
          <a:ln>
            <a:noFill/>
          </a:ln>
          <a:effectLst/>
        </p:spPr>
        <p:txBody>
          <a:bodyPr>
            <a:normAutofit/>
          </a:bodyPr>
          <a:lstStyle/>
          <a:p>
            <a:pPr indent="-285750"/>
            <a:endParaRPr lang="en-US" sz="2400" dirty="0" smtClean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  <a:p>
            <a:pPr indent="-285750"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A new page appears, check for any errors, if none,  click 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Submit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 on top of page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2F7B9-FE74-4A2F-883D-78748E096937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7200" y="990600"/>
            <a:ext cx="8229600" cy="52322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Filling Out the EPAF: Step 23</a:t>
            </a:r>
          </a:p>
        </p:txBody>
      </p:sp>
    </p:spTree>
    <p:extLst>
      <p:ext uri="{BB962C8B-B14F-4D97-AF65-F5344CB8AC3E}">
        <p14:creationId xmlns:p14="http://schemas.microsoft.com/office/powerpoint/2010/main" val="158640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7924800" cy="4953000"/>
          </a:xfrm>
          <a:ln>
            <a:noFill/>
          </a:ln>
          <a:effectLst/>
        </p:spPr>
        <p:txBody>
          <a:bodyPr>
            <a:normAutofit/>
          </a:bodyPr>
          <a:lstStyle/>
          <a:p>
            <a:pPr indent="-285750"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You can check the status of your EPAF </a:t>
            </a:r>
          </a:p>
          <a:p>
            <a:pPr lvl="1" indent="-285750">
              <a:buFont typeface="Wingdings" pitchFamily="2" charset="2"/>
              <a:buChar char="§"/>
            </a:pPr>
            <a:r>
              <a:rPr lang="en-US" sz="1600" b="1" dirty="0" smtClean="0">
                <a:solidFill>
                  <a:schemeClr val="accent2">
                    <a:lumMod val="50000"/>
                  </a:schemeClr>
                </a:solidFill>
              </a:rPr>
              <a:t> If </a:t>
            </a:r>
            <a:r>
              <a:rPr lang="en-US" sz="16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Pending</a:t>
            </a:r>
            <a:r>
              <a:rPr lang="en-US" sz="1600" b="1" dirty="0" smtClean="0">
                <a:solidFill>
                  <a:schemeClr val="accent2">
                    <a:lumMod val="50000"/>
                  </a:schemeClr>
                </a:solidFill>
              </a:rPr>
              <a:t>, that is GOOD </a:t>
            </a:r>
          </a:p>
          <a:p>
            <a:pPr lvl="1" indent="-285750">
              <a:buFont typeface="Wingdings" pitchFamily="2" charset="2"/>
              <a:buChar char="§"/>
            </a:pPr>
            <a:r>
              <a:rPr lang="en-US" sz="1600" b="1" dirty="0" smtClean="0">
                <a:solidFill>
                  <a:schemeClr val="accent2">
                    <a:lumMod val="50000"/>
                  </a:schemeClr>
                </a:solidFill>
              </a:rPr>
              <a:t> If </a:t>
            </a:r>
            <a:r>
              <a:rPr lang="en-US" sz="16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Waiting</a:t>
            </a:r>
            <a:r>
              <a:rPr lang="en-US" sz="1600" b="1" dirty="0" smtClean="0">
                <a:solidFill>
                  <a:schemeClr val="accent2">
                    <a:lumMod val="50000"/>
                  </a:schemeClr>
                </a:solidFill>
              </a:rPr>
              <a:t>, that is a sign you need to make adjustments.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2F7B9-FE74-4A2F-883D-78748E096937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590800"/>
            <a:ext cx="8153400" cy="401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457200" y="762000"/>
            <a:ext cx="8229600" cy="52322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Filling Out the EPAF: Step 24</a:t>
            </a:r>
          </a:p>
        </p:txBody>
      </p:sp>
      <p:sp>
        <p:nvSpPr>
          <p:cNvPr id="9" name="Left Arrow 8"/>
          <p:cNvSpPr/>
          <p:nvPr/>
        </p:nvSpPr>
        <p:spPr>
          <a:xfrm rot="16200000">
            <a:off x="6819900" y="3848100"/>
            <a:ext cx="1219200" cy="228600"/>
          </a:xfrm>
          <a:prstGeom prst="leftArrow">
            <a:avLst/>
          </a:prstGeom>
          <a:solidFill>
            <a:srgbClr val="FFC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324600" y="4724400"/>
            <a:ext cx="1752600" cy="16002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0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00600"/>
            <a:ext cx="8183880" cy="1051560"/>
          </a:xfrm>
        </p:spPr>
        <p:txBody>
          <a:bodyPr>
            <a:normAutofit/>
          </a:bodyPr>
          <a:lstStyle/>
          <a:p>
            <a:endParaRPr lang="en-US" dirty="0">
              <a:solidFill>
                <a:schemeClr val="accent2">
                  <a:lumMod val="50000"/>
                </a:schemeClr>
              </a:solidFill>
              <a:effectLst>
                <a:glow rad="101600">
                  <a:srgbClr val="FFCB00">
                    <a:alpha val="60000"/>
                  </a:srgbClr>
                </a:glow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183880" cy="3118104"/>
          </a:xfrm>
        </p:spPr>
        <p:txBody>
          <a:bodyPr/>
          <a:lstStyle/>
          <a:p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How to manage the administration of having an employee:</a:t>
            </a:r>
          </a:p>
          <a:p>
            <a:pPr marL="1257300" lvl="3" indent="0"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Collect class schedule</a:t>
            </a:r>
          </a:p>
          <a:p>
            <a:pPr marL="1257300" lvl="3" indent="0"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Maintain timesheets</a:t>
            </a:r>
          </a:p>
          <a:p>
            <a:pPr marL="1257300" lvl="3" indent="0"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Keep track of hours wor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ked</a:t>
            </a:r>
            <a:endParaRPr lang="en-US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27990-84D9-4E6D-8519-282B3C6AEA34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57200" y="914400"/>
            <a:ext cx="8229599" cy="954107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0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Student Employment:</a:t>
            </a:r>
          </a:p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0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Administrative Management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6427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183880" cy="4187952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Students must complete online timesheets </a:t>
            </a: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</a:rPr>
              <a:t>by 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deadlines!</a:t>
            </a:r>
            <a:endParaRPr lang="en-US" sz="24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Font typeface="Wingdings" pitchFamily="2" charset="2"/>
              <a:buChar char="§"/>
            </a:pPr>
            <a:endParaRPr lang="en-US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Supervisors must approve timesheets by deadlines!</a:t>
            </a:r>
          </a:p>
          <a:p>
            <a:pPr marL="0" indent="0">
              <a:buNone/>
            </a:pPr>
            <a:endParaRPr lang="en-US" dirty="0" smtClean="0"/>
          </a:p>
          <a:p>
            <a:pPr lvl="2"/>
            <a:r>
              <a:rPr lang="en-US" b="1" dirty="0" smtClean="0">
                <a:solidFill>
                  <a:srgbClr val="FF0000"/>
                </a:solidFill>
              </a:rPr>
              <a:t>If this is not done, students will </a:t>
            </a:r>
            <a:r>
              <a:rPr lang="en-US" b="1" u="sng" dirty="0" smtClean="0">
                <a:solidFill>
                  <a:srgbClr val="FF0000"/>
                </a:solidFill>
              </a:rPr>
              <a:t>NOT</a:t>
            </a:r>
            <a:r>
              <a:rPr lang="en-US" b="1" dirty="0" smtClean="0">
                <a:solidFill>
                  <a:srgbClr val="FF0000"/>
                </a:solidFill>
              </a:rPr>
              <a:t> get paid on time!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27990-84D9-4E6D-8519-282B3C6AEA34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143561" y="533400"/>
            <a:ext cx="4557658" cy="954107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0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Student Employment:</a:t>
            </a:r>
          </a:p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0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Getting Paid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6761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4600"/>
            <a:ext cx="8183880" cy="1051560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ctr"/>
            <a:r>
              <a:rPr lang="en-US" sz="5400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Student Timesheet </a:t>
            </a:r>
            <a:br>
              <a:rPr lang="en-US" sz="5400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</a:br>
            <a:r>
              <a:rPr lang="en-US" sz="5400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Information</a:t>
            </a:r>
            <a:endParaRPr lang="en-US" sz="5400" dirty="0">
              <a:solidFill>
                <a:schemeClr val="accent2">
                  <a:lumMod val="50000"/>
                </a:schemeClr>
              </a:solidFill>
              <a:effectLst>
                <a:glow rad="101600">
                  <a:srgbClr val="FFCB00">
                    <a:alpha val="60000"/>
                  </a:srgbClr>
                </a:glow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27990-84D9-4E6D-8519-282B3C6AEA34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44</a:t>
            </a:fld>
            <a:endParaRPr lang="en-US"/>
          </a:p>
        </p:txBody>
      </p:sp>
      <p:pic>
        <p:nvPicPr>
          <p:cNvPr id="6" name="Picture 5" descr="main_head3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0400" y="4114800"/>
            <a:ext cx="2762250" cy="952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7924800" cy="5105400"/>
          </a:xfrm>
          <a:ln>
            <a:noFill/>
          </a:ln>
          <a:effectLst/>
        </p:spPr>
        <p:txBody>
          <a:bodyPr>
            <a:normAutofit/>
          </a:bodyPr>
          <a:lstStyle/>
          <a:p>
            <a:endParaRPr lang="en-US" sz="2000" dirty="0" smtClean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Log in to 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Self-Service Banner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and click on the 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Employee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 tab</a:t>
            </a:r>
            <a:endParaRPr lang="en-US" sz="20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sz="2000" dirty="0" smtClean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  <a:p>
            <a:pPr marL="0" indent="0">
              <a:buNone/>
            </a:pPr>
            <a:endParaRPr lang="en-US" sz="2000" dirty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  <a:p>
            <a:pPr marL="0" indent="0">
              <a:buNone/>
            </a:pPr>
            <a:endParaRPr lang="en-US" sz="2000" dirty="0" smtClean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  <a:p>
            <a:pPr marL="0" indent="0">
              <a:buNone/>
            </a:pPr>
            <a:endParaRPr lang="en-US" sz="2000" dirty="0" smtClean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  <a:p>
            <a:endParaRPr lang="en-US" sz="2000" dirty="0" smtClean="0">
              <a:solidFill>
                <a:schemeClr val="bg2">
                  <a:lumMod val="10000"/>
                </a:schemeClr>
              </a:solidFill>
              <a:latin typeface="GillSans Light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AFF04-12DF-4EDA-BA26-D9FF5443823E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57200" y="914400"/>
            <a:ext cx="8229600" cy="52322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Approving Student Timesheet: Step 1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5411" y="2362200"/>
            <a:ext cx="5813177" cy="3494827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2809249" y="2974355"/>
            <a:ext cx="373236" cy="460047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/>
          <p:cNvSpPr/>
          <p:nvPr/>
        </p:nvSpPr>
        <p:spPr>
          <a:xfrm rot="19931386">
            <a:off x="3400797" y="2860055"/>
            <a:ext cx="990600" cy="228600"/>
          </a:xfrm>
          <a:prstGeom prst="leftArrow">
            <a:avLst/>
          </a:prstGeom>
          <a:solidFill>
            <a:srgbClr val="FFC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96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38200"/>
            <a:ext cx="7924800" cy="5943600"/>
          </a:xfrm>
          <a:ln>
            <a:noFill/>
          </a:ln>
          <a:effectLst/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endParaRPr lang="en-US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sz="18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</a:rPr>
              <a:t>Click on </a:t>
            </a: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Time Sheet </a:t>
            </a: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</a:rPr>
              <a:t>link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9DA78-F6DA-4F49-AA5E-63A42DB0E543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340754"/>
            <a:ext cx="44196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457200" y="609600"/>
            <a:ext cx="8229600" cy="52322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Approving Student Timesheets: Step 2</a:t>
            </a:r>
          </a:p>
        </p:txBody>
      </p:sp>
      <p:sp>
        <p:nvSpPr>
          <p:cNvPr id="13" name="Left Arrow 12"/>
          <p:cNvSpPr/>
          <p:nvPr/>
        </p:nvSpPr>
        <p:spPr>
          <a:xfrm rot="19931386">
            <a:off x="2129718" y="2732478"/>
            <a:ext cx="990600" cy="228600"/>
          </a:xfrm>
          <a:prstGeom prst="leftArrow">
            <a:avLst/>
          </a:prstGeom>
          <a:solidFill>
            <a:srgbClr val="FFC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795672" y="3048000"/>
            <a:ext cx="1066800" cy="245254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4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786" y="914400"/>
            <a:ext cx="7924800" cy="5486400"/>
          </a:xfrm>
          <a:ln>
            <a:noFill/>
          </a:ln>
          <a:effectLst/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endParaRPr lang="en-US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sz="2200" b="1" dirty="0" smtClean="0">
                <a:solidFill>
                  <a:schemeClr val="accent2">
                    <a:lumMod val="50000"/>
                  </a:schemeClr>
                </a:solidFill>
              </a:rPr>
              <a:t>Select </a:t>
            </a:r>
            <a:r>
              <a:rPr lang="en-US" sz="22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Approve or Acknowledge Time </a:t>
            </a:r>
            <a:r>
              <a:rPr lang="en-US" sz="2200" b="1" dirty="0" smtClean="0">
                <a:solidFill>
                  <a:schemeClr val="accent2">
                    <a:lumMod val="50000"/>
                  </a:schemeClr>
                </a:solidFill>
              </a:rPr>
              <a:t>(from the options listed) and click the </a:t>
            </a:r>
            <a:r>
              <a:rPr lang="en-US" sz="22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Select</a:t>
            </a:r>
            <a:r>
              <a:rPr lang="en-US" sz="2200" b="1" dirty="0" smtClean="0">
                <a:solidFill>
                  <a:schemeClr val="accent2">
                    <a:lumMod val="50000"/>
                  </a:schemeClr>
                </a:solidFill>
              </a:rPr>
              <a:t> button.</a:t>
            </a:r>
          </a:p>
          <a:p>
            <a:endParaRPr lang="en-US" sz="2200" dirty="0" smtClean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1C8D-4C02-45D4-889E-432BDD777906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47</a:t>
            </a:fld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209800"/>
            <a:ext cx="6505575" cy="3670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457200" y="685800"/>
            <a:ext cx="8229600" cy="52322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Approving Student Timesheets: Step 3</a:t>
            </a:r>
          </a:p>
        </p:txBody>
      </p:sp>
      <p:sp>
        <p:nvSpPr>
          <p:cNvPr id="11" name="Left Arrow 10"/>
          <p:cNvSpPr/>
          <p:nvPr/>
        </p:nvSpPr>
        <p:spPr>
          <a:xfrm rot="19931386">
            <a:off x="3806118" y="4408878"/>
            <a:ext cx="990600" cy="228600"/>
          </a:xfrm>
          <a:prstGeom prst="leftArrow">
            <a:avLst/>
          </a:prstGeom>
          <a:solidFill>
            <a:srgbClr val="FFC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Arrow 11"/>
          <p:cNvSpPr/>
          <p:nvPr/>
        </p:nvSpPr>
        <p:spPr>
          <a:xfrm rot="19931386">
            <a:off x="2282116" y="5247078"/>
            <a:ext cx="990600" cy="228600"/>
          </a:xfrm>
          <a:prstGeom prst="leftArrow">
            <a:avLst/>
          </a:prstGeom>
          <a:solidFill>
            <a:srgbClr val="FFC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143000" y="4648200"/>
            <a:ext cx="2514600" cy="3048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295400" y="5486400"/>
            <a:ext cx="914400" cy="3810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12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3000"/>
            <a:ext cx="7924800" cy="5257800"/>
          </a:xfrm>
          <a:ln>
            <a:noFill/>
          </a:ln>
          <a:effectLst/>
        </p:spPr>
        <p:txBody>
          <a:bodyPr>
            <a:normAutofit/>
          </a:bodyPr>
          <a:lstStyle/>
          <a:p>
            <a:endParaRPr lang="en-US" sz="2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Select the 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Correct Pay Period 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from the drop down menu and click on 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Select 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button.</a:t>
            </a:r>
          </a:p>
          <a:p>
            <a:endParaRPr lang="en-US" sz="2000" dirty="0" smtClean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  <a:p>
            <a:endParaRPr lang="en-US" sz="2000" dirty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  <a:p>
            <a:pPr marL="0" indent="0">
              <a:buNone/>
            </a:pPr>
            <a:endParaRPr lang="en-US" sz="2000" dirty="0" smtClean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  <a:p>
            <a:pPr marL="0" indent="0">
              <a:buNone/>
            </a:pPr>
            <a:endParaRPr lang="en-US" sz="2000" dirty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  <a:p>
            <a:pPr marL="0" indent="0">
              <a:buNone/>
            </a:pPr>
            <a:endParaRPr lang="en-US" sz="2000" dirty="0" smtClean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  <a:p>
            <a:pPr marL="0" indent="0">
              <a:buNone/>
            </a:pPr>
            <a:endParaRPr lang="en-US" sz="2000" dirty="0" smtClean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B7BE9-EC05-4AB1-ACB5-F54B3B082B39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48</a:t>
            </a:fld>
            <a:endParaRPr lang="en-US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971800"/>
            <a:ext cx="7010400" cy="2895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457200" y="685800"/>
            <a:ext cx="8229600" cy="52322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Approving Student Timesheets: Step 4</a:t>
            </a:r>
          </a:p>
        </p:txBody>
      </p:sp>
      <p:sp>
        <p:nvSpPr>
          <p:cNvPr id="14" name="Left Arrow 13"/>
          <p:cNvSpPr/>
          <p:nvPr/>
        </p:nvSpPr>
        <p:spPr>
          <a:xfrm rot="19488741">
            <a:off x="7671559" y="3998334"/>
            <a:ext cx="990600" cy="228600"/>
          </a:xfrm>
          <a:prstGeom prst="leftArrow">
            <a:avLst/>
          </a:prstGeom>
          <a:solidFill>
            <a:srgbClr val="FFC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Left Arrow 14"/>
          <p:cNvSpPr/>
          <p:nvPr/>
        </p:nvSpPr>
        <p:spPr>
          <a:xfrm rot="19931386">
            <a:off x="1748718" y="5247078"/>
            <a:ext cx="990600" cy="228600"/>
          </a:xfrm>
          <a:prstGeom prst="leftArrow">
            <a:avLst/>
          </a:prstGeom>
          <a:solidFill>
            <a:srgbClr val="FFC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029200" y="4343400"/>
            <a:ext cx="3124200" cy="5334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762000" y="5486400"/>
            <a:ext cx="1066800" cy="4572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85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762000"/>
            <a:ext cx="7924800" cy="5334000"/>
          </a:xfrm>
          <a:ln>
            <a:noFill/>
          </a:ln>
          <a:effectLst/>
        </p:spPr>
        <p:txBody>
          <a:bodyPr>
            <a:normAutofit/>
          </a:bodyPr>
          <a:lstStyle/>
          <a:p>
            <a:endParaRPr lang="en-US" sz="2400" dirty="0" smtClean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</a:rPr>
              <a:t>You will see </a:t>
            </a:r>
            <a:r>
              <a:rPr lang="en-US" sz="1800" b="1" dirty="0">
                <a:solidFill>
                  <a:schemeClr val="accent2">
                    <a:lumMod val="50000"/>
                  </a:schemeClr>
                </a:solidFill>
              </a:rPr>
              <a:t>a</a:t>
            </a: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</a:rPr>
              <a:t> list of students. </a:t>
            </a: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Click on each student’s name, one at a time. </a:t>
            </a: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</a:rPr>
              <a:t>You will have a full view of the student’s time card and see each day a student logged time.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C2D0F-792E-4DB6-BCDC-819158718EBE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49</a:t>
            </a:fld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300" y="2514600"/>
            <a:ext cx="8388894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1199724" y="4450895"/>
            <a:ext cx="990008" cy="762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221816" y="4997116"/>
            <a:ext cx="990008" cy="762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189732" y="5297905"/>
            <a:ext cx="990008" cy="762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276756" y="5544552"/>
            <a:ext cx="990008" cy="762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314544" y="5811252"/>
            <a:ext cx="990008" cy="762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336306" y="6096000"/>
            <a:ext cx="990008" cy="762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57200" y="609600"/>
            <a:ext cx="8229600" cy="52322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Approving Student Timesheets: Step 5</a:t>
            </a:r>
          </a:p>
        </p:txBody>
      </p:sp>
      <p:sp>
        <p:nvSpPr>
          <p:cNvPr id="15" name="Left Arrow 14"/>
          <p:cNvSpPr/>
          <p:nvPr/>
        </p:nvSpPr>
        <p:spPr>
          <a:xfrm rot="19931386">
            <a:off x="2224968" y="3923101"/>
            <a:ext cx="990600" cy="228600"/>
          </a:xfrm>
          <a:prstGeom prst="leftArrow">
            <a:avLst/>
          </a:prstGeom>
          <a:solidFill>
            <a:srgbClr val="FFC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762000" y="4114800"/>
            <a:ext cx="1600200" cy="6858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49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62000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Locating Student Employees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ED770-858D-490B-87F8-4AB7452F40E9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457200" y="1524000"/>
            <a:ext cx="8229600" cy="421653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buClr>
                <a:srgbClr val="800000"/>
              </a:buClr>
            </a:pPr>
            <a:r>
              <a:rPr lang="en-US" sz="1900" b="1" dirty="0" smtClean="0">
                <a:solidFill>
                  <a:srgbClr val="50141B"/>
                </a:solidFill>
              </a:rPr>
              <a:t> </a:t>
            </a:r>
            <a:r>
              <a:rPr lang="en-US" sz="1900" b="1" dirty="0" smtClean="0">
                <a:solidFill>
                  <a:schemeClr val="accent2">
                    <a:lumMod val="50000"/>
                  </a:schemeClr>
                </a:solidFill>
              </a:rPr>
              <a:t>Participate </a:t>
            </a:r>
            <a:r>
              <a:rPr lang="en-US" sz="1900" b="1" dirty="0">
                <a:solidFill>
                  <a:schemeClr val="accent2">
                    <a:lumMod val="50000"/>
                  </a:schemeClr>
                </a:solidFill>
              </a:rPr>
              <a:t>in the Student Employment Job </a:t>
            </a:r>
            <a:r>
              <a:rPr lang="en-US" sz="1900" b="1" dirty="0" smtClean="0">
                <a:solidFill>
                  <a:schemeClr val="accent2">
                    <a:lumMod val="50000"/>
                  </a:schemeClr>
                </a:solidFill>
              </a:rPr>
              <a:t>Fair: </a:t>
            </a:r>
            <a:endParaRPr lang="en-US" sz="1900" b="1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en-US" sz="1900" dirty="0">
                <a:solidFill>
                  <a:schemeClr val="accent2">
                    <a:lumMod val="50000"/>
                  </a:schemeClr>
                </a:solidFill>
              </a:rPr>
              <a:t>	</a:t>
            </a:r>
            <a:endParaRPr lang="en-US" sz="19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en-US" sz="1900" b="1" dirty="0" smtClean="0">
                <a:solidFill>
                  <a:schemeClr val="accent2">
                    <a:lumMod val="50000"/>
                  </a:schemeClr>
                </a:solidFill>
              </a:rPr>
              <a:t>On </a:t>
            </a:r>
            <a:r>
              <a:rPr lang="en-US" sz="1900" b="1" dirty="0">
                <a:solidFill>
                  <a:schemeClr val="accent2">
                    <a:lumMod val="50000"/>
                  </a:schemeClr>
                </a:solidFill>
              </a:rPr>
              <a:t>Campus Student Employment Fair</a:t>
            </a:r>
            <a:endParaRPr lang="en-US" sz="19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en-US" sz="6000" b="1" u="sng" dirty="0" smtClean="0">
                <a:solidFill>
                  <a:schemeClr val="accent2">
                    <a:lumMod val="50000"/>
                  </a:schemeClr>
                </a:solidFill>
              </a:rPr>
              <a:t>TBA</a:t>
            </a:r>
            <a:endParaRPr lang="en-US" sz="6000" u="sng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Clr>
                <a:srgbClr val="800000"/>
              </a:buClr>
            </a:pPr>
            <a:endParaRPr lang="en-US" sz="1900" dirty="0">
              <a:solidFill>
                <a:schemeClr val="accent2">
                  <a:lumMod val="50000"/>
                </a:schemeClr>
              </a:solidFill>
            </a:endParaRPr>
          </a:p>
          <a:p>
            <a:pPr lvl="2">
              <a:buClr>
                <a:srgbClr val="800000"/>
              </a:buClr>
            </a:pPr>
            <a:r>
              <a:rPr lang="en-US" sz="1900" dirty="0" smtClean="0">
                <a:solidFill>
                  <a:schemeClr val="accent2">
                    <a:lumMod val="50000"/>
                  </a:schemeClr>
                </a:solidFill>
              </a:rPr>
              <a:t>*Please </a:t>
            </a:r>
            <a:r>
              <a:rPr lang="en-US" sz="1900" dirty="0">
                <a:solidFill>
                  <a:schemeClr val="accent2">
                    <a:lumMod val="50000"/>
                  </a:schemeClr>
                </a:solidFill>
              </a:rPr>
              <a:t>have a knowledgeable representative from your department attend both job fair sessions.  To request a table please </a:t>
            </a:r>
            <a:r>
              <a:rPr lang="en-US" sz="1900" dirty="0" smtClean="0">
                <a:solidFill>
                  <a:schemeClr val="accent2">
                    <a:lumMod val="50000"/>
                  </a:schemeClr>
                </a:solidFill>
              </a:rPr>
              <a:t>contact: 	</a:t>
            </a:r>
          </a:p>
          <a:p>
            <a:pPr lvl="2">
              <a:buClr>
                <a:srgbClr val="800000"/>
              </a:buClr>
            </a:pPr>
            <a:r>
              <a:rPr lang="en-US" sz="19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1900" dirty="0" smtClean="0">
                <a:solidFill>
                  <a:schemeClr val="accent2">
                    <a:lumMod val="50000"/>
                  </a:schemeClr>
                </a:solidFill>
              </a:rPr>
              <a:t>                 </a:t>
            </a:r>
            <a:r>
              <a:rPr lang="en-US" sz="1900" dirty="0" smtClean="0">
                <a:solidFill>
                  <a:schemeClr val="accent2">
                    <a:lumMod val="50000"/>
                  </a:schemeClr>
                </a:solidFill>
                <a:hlinkClick r:id="rId3"/>
              </a:rPr>
              <a:t>hr@centralstate.edu</a:t>
            </a:r>
            <a:r>
              <a:rPr lang="en-US" sz="19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pPr lvl="2">
              <a:buClr>
                <a:srgbClr val="800000"/>
              </a:buClr>
            </a:pPr>
            <a:r>
              <a:rPr lang="en-US" sz="1900" dirty="0">
                <a:solidFill>
                  <a:schemeClr val="accent2">
                    <a:lumMod val="50000"/>
                  </a:schemeClr>
                </a:solidFill>
              </a:rPr>
              <a:t>	</a:t>
            </a:r>
            <a:r>
              <a:rPr lang="en-US" sz="1900" dirty="0" smtClean="0">
                <a:solidFill>
                  <a:schemeClr val="accent2">
                    <a:lumMod val="50000"/>
                  </a:schemeClr>
                </a:solidFill>
              </a:rPr>
              <a:t>	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subject line:  Student Employment – SEJF Table</a:t>
            </a:r>
            <a:endParaRPr lang="en-US" sz="1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2">
              <a:buClr>
                <a:srgbClr val="800000"/>
              </a:buClr>
            </a:pPr>
            <a:endParaRPr lang="en-US" sz="1900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" pitchFamily="-108" charset="2"/>
              <a:buChar char="§"/>
            </a:pPr>
            <a:endParaRPr lang="en-US" sz="1800" dirty="0"/>
          </a:p>
        </p:txBody>
      </p:sp>
      <p:sp>
        <p:nvSpPr>
          <p:cNvPr id="8" name="Rectangle 7"/>
          <p:cNvSpPr/>
          <p:nvPr/>
        </p:nvSpPr>
        <p:spPr>
          <a:xfrm>
            <a:off x="1337928" y="3581400"/>
            <a:ext cx="7162800" cy="1524000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84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3000"/>
            <a:ext cx="7924800" cy="5257800"/>
          </a:xfrm>
          <a:ln>
            <a:noFill/>
          </a:ln>
          <a:effectLst/>
        </p:spPr>
        <p:txBody>
          <a:bodyPr>
            <a:normAutofit/>
          </a:bodyPr>
          <a:lstStyle/>
          <a:p>
            <a:endParaRPr lang="en-US" sz="2400" dirty="0" smtClean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  <a:p>
            <a:endParaRPr lang="en-US" sz="2400" dirty="0" smtClean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Review hours and make any corrections (if needed). </a:t>
            </a:r>
          </a:p>
          <a:p>
            <a:pPr>
              <a:buFont typeface="Wingdings" pitchFamily="2" charset="2"/>
              <a:buChar char="§"/>
            </a:pPr>
            <a:endParaRPr lang="en-US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When finished reviewing, click on 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Approve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 on each individual student.</a:t>
            </a:r>
          </a:p>
          <a:p>
            <a:pPr>
              <a:buNone/>
            </a:pPr>
            <a:endParaRPr lang="en-US" sz="2400" dirty="0" smtClean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A1EF6-4589-4CA5-B8E2-7C68DB3FEA62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7200" y="838200"/>
            <a:ext cx="8229600" cy="52322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Approving Student Timesheets: Step 6</a:t>
            </a:r>
          </a:p>
        </p:txBody>
      </p:sp>
    </p:spTree>
    <p:extLst>
      <p:ext uri="{BB962C8B-B14F-4D97-AF65-F5344CB8AC3E}">
        <p14:creationId xmlns:p14="http://schemas.microsoft.com/office/powerpoint/2010/main" val="3011397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66800"/>
            <a:ext cx="7924800" cy="5334000"/>
          </a:xfrm>
          <a:ln>
            <a:noFill/>
          </a:ln>
          <a:effectLst/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dirty="0" smtClean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  <a:p>
            <a:pPr marL="0" indent="0" algn="ctr">
              <a:buNone/>
            </a:pPr>
            <a:r>
              <a:rPr lang="en-US" sz="2200" b="1" dirty="0" smtClean="0">
                <a:solidFill>
                  <a:schemeClr val="accent2">
                    <a:lumMod val="50000"/>
                  </a:schemeClr>
                </a:solidFill>
              </a:rPr>
              <a:t>This is a sample time sheet</a:t>
            </a:r>
          </a:p>
          <a:p>
            <a:pPr marL="0" indent="0" algn="ctr">
              <a:buNone/>
            </a:pPr>
            <a:endParaRPr lang="en-US" sz="2400" dirty="0" smtClean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A1EF6-4589-4CA5-B8E2-7C68DB3FEA62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51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362200"/>
            <a:ext cx="73914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457200" y="914400"/>
            <a:ext cx="8229600" cy="52322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Record Keeping</a:t>
            </a:r>
          </a:p>
        </p:txBody>
      </p:sp>
    </p:spTree>
    <p:extLst>
      <p:ext uri="{BB962C8B-B14F-4D97-AF65-F5344CB8AC3E}">
        <p14:creationId xmlns:p14="http://schemas.microsoft.com/office/powerpoint/2010/main" val="194462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38200"/>
            <a:ext cx="7924800" cy="5105400"/>
          </a:xfrm>
          <a:ln>
            <a:noFill/>
          </a:ln>
          <a:effectLst/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dirty="0" smtClean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  <a:p>
            <a:pPr marL="0" indent="0" algn="ctr">
              <a:buNone/>
            </a:pP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Students cannot work during class time, so keep a copy of their schedule.</a:t>
            </a:r>
          </a:p>
          <a:p>
            <a:pPr marL="0" indent="0" algn="ctr">
              <a:buNone/>
            </a:pPr>
            <a:endParaRPr lang="en-US" sz="2400" dirty="0" smtClean="0">
              <a:solidFill>
                <a:schemeClr val="accent6">
                  <a:lumMod val="75000"/>
                </a:schemeClr>
              </a:solidFill>
              <a:latin typeface="GillSans Light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A1EF6-4589-4CA5-B8E2-7C68DB3FEA62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52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438400"/>
            <a:ext cx="61722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457200" y="762000"/>
            <a:ext cx="8229600" cy="52322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Record Keeping: Class Schedule</a:t>
            </a:r>
          </a:p>
        </p:txBody>
      </p:sp>
    </p:spTree>
    <p:extLst>
      <p:ext uri="{BB962C8B-B14F-4D97-AF65-F5344CB8AC3E}">
        <p14:creationId xmlns:p14="http://schemas.microsoft.com/office/powerpoint/2010/main" val="396931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1648" y="5586095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Record Keeping: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Pay Tracker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609600"/>
            <a:ext cx="8153400" cy="4876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27990-84D9-4E6D-8519-282B3C6AEA34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31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457200"/>
            <a:ext cx="7924800" cy="5943600"/>
          </a:xfrm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4000" b="1" dirty="0" smtClean="0">
              <a:solidFill>
                <a:schemeClr val="accent2">
                  <a:lumMod val="50000"/>
                </a:schemeClr>
              </a:solidFill>
              <a:effectLst>
                <a:glow rad="101600">
                  <a:srgbClr val="FFCB00">
                    <a:alpha val="6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0" indent="0" algn="ctr">
              <a:buNone/>
            </a:pPr>
            <a:r>
              <a:rPr lang="en-US" sz="40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QUESTIONS?</a:t>
            </a:r>
            <a:r>
              <a:rPr lang="en-US" sz="2400" dirty="0" smtClean="0">
                <a:latin typeface="GillSans Light" pitchFamily="34" charset="0"/>
              </a:rPr>
              <a:t>	</a:t>
            </a:r>
          </a:p>
          <a:p>
            <a:pPr marL="0" indent="0" algn="ctr">
              <a:buNone/>
            </a:pPr>
            <a:endParaRPr lang="en-US" sz="2400" dirty="0">
              <a:latin typeface="GillSans Light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2031-B707-4C03-8575-79C33B9834F5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39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 bwMode="auto"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50141B"/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  <a:latin typeface="+mn-lt"/>
                <a:ea typeface="ＭＳ Ｐゴシック" pitchFamily="-108" charset="-128"/>
              </a:rPr>
              <a:t>Student Employment Policies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solidFill>
            <a:schemeClr val="accent2">
              <a:lumMod val="50000"/>
            </a:schemeClr>
          </a:solidFill>
        </p:spPr>
        <p:txBody>
          <a:bodyPr/>
          <a:lstStyle/>
          <a:p>
            <a:pPr marR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B95C00"/>
                </a:solidFill>
                <a:ea typeface="ＭＳ Ｐゴシック" pitchFamily="-108" charset="-128"/>
              </a:rPr>
              <a:t>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27CAC-0FF9-4E1D-9A30-123369C13332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09600" y="1219200"/>
            <a:ext cx="7924800" cy="3046988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buFont typeface="Wingdings" pitchFamily="-108" charset="2"/>
              <a:buNone/>
            </a:pPr>
            <a:r>
              <a:rPr lang="en-US" sz="9600" b="1" u="sng" dirty="0" smtClean="0">
                <a:solidFill>
                  <a:srgbClr val="50141B"/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  <a:uFill>
                  <a:solidFill>
                    <a:srgbClr val="FFCB00"/>
                  </a:solidFill>
                </a:uFill>
                <a:latin typeface="+mj-lt"/>
              </a:rPr>
              <a:t>Success is Central</a:t>
            </a:r>
            <a:endParaRPr lang="en-US" sz="9600" b="1" u="sng" dirty="0">
              <a:solidFill>
                <a:srgbClr val="50141B"/>
              </a:solidFill>
              <a:effectLst>
                <a:glow rad="101600">
                  <a:srgbClr val="FFCB00">
                    <a:alpha val="60000"/>
                  </a:srgbClr>
                </a:glow>
              </a:effectLst>
              <a:uFill>
                <a:solidFill>
                  <a:srgbClr val="FFCB00"/>
                </a:solidFill>
              </a:u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11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Box 2"/>
          <p:cNvSpPr txBox="1">
            <a:spLocks noChangeArrowheads="1"/>
          </p:cNvSpPr>
          <p:nvPr/>
        </p:nvSpPr>
        <p:spPr bwMode="auto">
          <a:xfrm>
            <a:off x="457200" y="2362200"/>
            <a:ext cx="8229600" cy="206210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Clr>
                <a:srgbClr val="800000"/>
              </a:buClr>
            </a:pPr>
            <a:r>
              <a:rPr lang="en-US" sz="3200" b="1" i="1" dirty="0">
                <a:solidFill>
                  <a:schemeClr val="accent2">
                    <a:lumMod val="50000"/>
                  </a:schemeClr>
                </a:solidFill>
              </a:rPr>
              <a:t>Supervisors</a:t>
            </a:r>
            <a:r>
              <a:rPr lang="en-US" sz="3200" b="1" i="1" dirty="0"/>
              <a:t> </a:t>
            </a:r>
            <a:r>
              <a:rPr lang="en-US" sz="3200" b="1" i="1" dirty="0">
                <a:solidFill>
                  <a:srgbClr val="50141B"/>
                </a:solidFill>
                <a:effectLst>
                  <a:glow rad="101600">
                    <a:srgbClr val="FFCB00">
                      <a:alpha val="60000"/>
                    </a:srgbClr>
                  </a:glow>
                </a:effectLst>
              </a:rPr>
              <a:t>CANNOT </a:t>
            </a:r>
            <a:r>
              <a:rPr lang="en-US" sz="3200" b="1" i="1" dirty="0">
                <a:solidFill>
                  <a:schemeClr val="accent2">
                    <a:lumMod val="50000"/>
                  </a:schemeClr>
                </a:solidFill>
              </a:rPr>
              <a:t>allow student employees to work until </a:t>
            </a:r>
            <a:r>
              <a:rPr lang="en-US" sz="3200" b="1" i="1" dirty="0" smtClean="0">
                <a:solidFill>
                  <a:schemeClr val="accent2">
                    <a:lumMod val="50000"/>
                  </a:schemeClr>
                </a:solidFill>
              </a:rPr>
              <a:t>the student can see their timesheets on </a:t>
            </a:r>
            <a:r>
              <a:rPr lang="en-US" sz="3200" b="1" i="1" dirty="0" smtClean="0">
                <a:solidFill>
                  <a:schemeClr val="accent2">
                    <a:lumMod val="50000"/>
                  </a:schemeClr>
                </a:solidFill>
              </a:rPr>
              <a:t>Self-Service Banner (SSB)</a:t>
            </a:r>
            <a:r>
              <a:rPr lang="en-US" sz="3200" b="1" i="1" dirty="0" smtClean="0">
                <a:solidFill>
                  <a:schemeClr val="accent2">
                    <a:lumMod val="50000"/>
                  </a:schemeClr>
                </a:solidFill>
              </a:rPr>
              <a:t>!</a:t>
            </a:r>
            <a:endParaRPr lang="en-US" sz="32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42AC2-03B3-4D24-B8FB-C2F0D9A56155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7200" y="685800"/>
            <a:ext cx="8229600" cy="52322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Student Employment Policies </a:t>
            </a:r>
            <a:endParaRPr lang="en-US" sz="2800" b="1" dirty="0">
              <a:solidFill>
                <a:schemeClr val="accent2">
                  <a:lumMod val="50000"/>
                </a:schemeClr>
              </a:solidFill>
              <a:effectLst>
                <a:glow rad="101600">
                  <a:srgbClr val="FFCB00">
                    <a:alpha val="6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4663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F0884-4E36-424E-B4EA-95B44C27266B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33400" y="609600"/>
            <a:ext cx="8077200" cy="52322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Student Employment Policies</a:t>
            </a:r>
          </a:p>
        </p:txBody>
      </p:sp>
      <p:sp>
        <p:nvSpPr>
          <p:cNvPr id="6" name="TextBox 2"/>
          <p:cNvSpPr txBox="1">
            <a:spLocks noGrp="1" noChangeArrowheads="1"/>
          </p:cNvSpPr>
          <p:nvPr>
            <p:ph idx="1"/>
          </p:nvPr>
        </p:nvSpPr>
        <p:spPr bwMode="auto">
          <a:xfrm>
            <a:off x="609600" y="1371600"/>
            <a:ext cx="7924800" cy="412420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1">
              <a:buFont typeface="Wingdings" pitchFamily="2" charset="2"/>
              <a:buChar char="§"/>
            </a:pP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</a:rPr>
              <a:t>Students can only work a maximum of 20 hours per week</a:t>
            </a:r>
          </a:p>
          <a:p>
            <a:pPr lvl="1">
              <a:buFont typeface="Wingdings" pitchFamily="2" charset="2"/>
              <a:buChar char="§"/>
            </a:pPr>
            <a:endParaRPr lang="en-US" sz="1400" b="1" dirty="0">
              <a:solidFill>
                <a:schemeClr val="accent2">
                  <a:lumMod val="50000"/>
                </a:schemeClr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</a:rPr>
              <a:t> A work week begins Sunday 12:01a.m.- Saturday 11:59p.m.</a:t>
            </a:r>
          </a:p>
          <a:p>
            <a:pPr lvl="1">
              <a:buFont typeface="Wingdings" pitchFamily="2" charset="2"/>
              <a:buChar char="§"/>
            </a:pPr>
            <a:endParaRPr lang="en-US" sz="1400" b="1" dirty="0">
              <a:solidFill>
                <a:schemeClr val="accent2">
                  <a:lumMod val="50000"/>
                </a:schemeClr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</a:rPr>
              <a:t>Students cannot work during their scheduled class hours</a:t>
            </a:r>
          </a:p>
          <a:p>
            <a:pPr lvl="1">
              <a:buFont typeface="Wingdings" pitchFamily="2" charset="2"/>
              <a:buChar char="§"/>
            </a:pPr>
            <a:endParaRPr lang="en-US" sz="1400" b="1" dirty="0">
              <a:solidFill>
                <a:schemeClr val="accent2">
                  <a:lumMod val="50000"/>
                </a:schemeClr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</a:rPr>
              <a:t> Institutional Student Workers must be enrolled in at least 12 credits</a:t>
            </a:r>
          </a:p>
          <a:p>
            <a:pPr lvl="1">
              <a:buFont typeface="Wingdings" pitchFamily="2" charset="2"/>
              <a:buChar char="§"/>
            </a:pPr>
            <a:endParaRPr lang="en-US" sz="1400" b="1" dirty="0">
              <a:solidFill>
                <a:schemeClr val="accent2">
                  <a:lumMod val="50000"/>
                </a:schemeClr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</a:rPr>
              <a:t> According to Federal regulations, students with FWS must be enrolled in at least 6 credits</a:t>
            </a:r>
          </a:p>
          <a:p>
            <a:pPr lvl="1">
              <a:buFont typeface="Wingdings" pitchFamily="2" charset="2"/>
              <a:buChar char="§"/>
            </a:pPr>
            <a:endParaRPr lang="en-US" sz="1400" b="1" dirty="0">
              <a:solidFill>
                <a:schemeClr val="accent2">
                  <a:lumMod val="50000"/>
                </a:schemeClr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</a:rPr>
              <a:t>International Students are not eligible for FWS</a:t>
            </a:r>
          </a:p>
          <a:p>
            <a:pPr lvl="1"/>
            <a:endParaRPr lang="en-US" sz="1400" b="1" dirty="0">
              <a:solidFill>
                <a:schemeClr val="accent2">
                  <a:lumMod val="50000"/>
                </a:schemeClr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</a:rPr>
              <a:t>Post Secondary Students (PSEOP) and Minors are not eligible for FWS</a:t>
            </a:r>
          </a:p>
          <a:p>
            <a:pPr lvl="1">
              <a:buFont typeface="Wingdings" pitchFamily="2" charset="2"/>
              <a:buChar char="§"/>
            </a:pPr>
            <a:endParaRPr lang="en-US" sz="1400" b="1" dirty="0">
              <a:solidFill>
                <a:schemeClr val="accent2">
                  <a:lumMod val="50000"/>
                </a:schemeClr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</a:rPr>
              <a:t>Student who aren’t properly enrolled must be terminated </a:t>
            </a:r>
            <a:r>
              <a:rPr lang="en-US" sz="1400" b="1" dirty="0" smtClean="0">
                <a:solidFill>
                  <a:schemeClr val="accent2">
                    <a:lumMod val="50000"/>
                  </a:schemeClr>
                </a:solidFill>
              </a:rPr>
              <a:t>immediately</a:t>
            </a:r>
            <a:endParaRPr lang="en-US" sz="1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66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83880" cy="39624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Clr>
                <a:srgbClr val="800000"/>
              </a:buClr>
              <a:buNone/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	 </a:t>
            </a:r>
            <a:r>
              <a:rPr lang="en-US" sz="3000" b="1" dirty="0" smtClean="0">
                <a:solidFill>
                  <a:schemeClr val="accent2">
                    <a:lumMod val="50000"/>
                  </a:schemeClr>
                </a:solidFill>
              </a:rPr>
              <a:t>No overtime</a:t>
            </a:r>
            <a:endParaRPr lang="en-US" sz="3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Clr>
                <a:srgbClr val="800000"/>
              </a:buClr>
              <a:buNone/>
            </a:pPr>
            <a:endParaRPr lang="en-US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Clr>
                <a:srgbClr val="800000"/>
              </a:buClr>
              <a:buNone/>
            </a:pPr>
            <a:r>
              <a:rPr lang="en-US" sz="3000" b="1" dirty="0" smtClean="0">
                <a:solidFill>
                  <a:schemeClr val="accent2">
                    <a:lumMod val="50000"/>
                  </a:schemeClr>
                </a:solidFill>
              </a:rPr>
              <a:t>	 No Comp-time</a:t>
            </a:r>
          </a:p>
          <a:p>
            <a:pPr>
              <a:buClr>
                <a:srgbClr val="800000"/>
              </a:buClr>
              <a:buNone/>
            </a:pPr>
            <a:endParaRPr lang="en-US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Clr>
                <a:srgbClr val="800000"/>
              </a:buClr>
              <a:buNone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	 </a:t>
            </a:r>
            <a:r>
              <a:rPr lang="en-US" sz="3000" b="1" dirty="0" smtClean="0">
                <a:solidFill>
                  <a:schemeClr val="accent2">
                    <a:lumMod val="50000"/>
                  </a:schemeClr>
                </a:solidFill>
              </a:rPr>
              <a:t>Must report actual hours worked</a:t>
            </a:r>
          </a:p>
          <a:p>
            <a:pPr>
              <a:buClr>
                <a:srgbClr val="800000"/>
              </a:buClr>
              <a:buNone/>
            </a:pPr>
            <a:endParaRPr lang="en-US" sz="3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Clr>
                <a:srgbClr val="800000"/>
              </a:buClr>
              <a:buNone/>
            </a:pPr>
            <a:r>
              <a:rPr lang="en-US" sz="3000" b="1" dirty="0" smtClean="0">
                <a:solidFill>
                  <a:schemeClr val="accent2">
                    <a:lumMod val="50000"/>
                  </a:schemeClr>
                </a:solidFill>
              </a:rPr>
              <a:t>	 Must be paid at least minimum wage</a:t>
            </a:r>
          </a:p>
          <a:p>
            <a:pPr marL="1257300" lvl="3" indent="0"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1257300" lvl="3" indent="0"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1257300" lvl="3" indent="0">
              <a:buNone/>
            </a:pPr>
            <a:r>
              <a:rPr lang="en-US" dirty="0" smtClean="0"/>
              <a:t>		</a:t>
            </a:r>
          </a:p>
          <a:p>
            <a:pPr marL="1257300" lvl="3" indent="0">
              <a:buNone/>
            </a:pPr>
            <a:endParaRPr lang="en-US" dirty="0" smtClean="0"/>
          </a:p>
          <a:p>
            <a:pPr marL="1257300" lvl="3" indent="0">
              <a:buNone/>
            </a:pPr>
            <a:endParaRPr lang="en-US" dirty="0" smtClean="0"/>
          </a:p>
          <a:p>
            <a:pPr marL="1257300" lvl="3" indent="0">
              <a:buNone/>
            </a:pPr>
            <a:endParaRPr lang="en-US" dirty="0" smtClean="0"/>
          </a:p>
          <a:p>
            <a:pPr marL="1257300" lvl="3" indent="0">
              <a:buNone/>
            </a:pPr>
            <a:endParaRPr lang="en-US" dirty="0" smtClean="0"/>
          </a:p>
          <a:p>
            <a:pPr marL="1257300" lvl="3" indent="0">
              <a:buNone/>
            </a:pPr>
            <a:endParaRPr lang="en-US" dirty="0"/>
          </a:p>
          <a:p>
            <a:pPr marL="1257300" lvl="3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0CBD5-58BF-441A-9262-CC186737FE5A}" type="datetime1">
              <a:rPr lang="en-US" smtClean="0"/>
              <a:pPr/>
              <a:t>5/25/2021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BA19-D1CD-479F-8CC8-6959A8B74DC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47328" y="686455"/>
            <a:ext cx="8229600" cy="523220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CB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Student Employment Policies</a:t>
            </a:r>
            <a:endParaRPr lang="en-US" sz="2800" dirty="0">
              <a:effectLst>
                <a:glow rad="101600">
                  <a:srgbClr val="FFCB00">
                    <a:alpha val="6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0" name="&quot;No&quot; Symbol 9"/>
          <p:cNvSpPr/>
          <p:nvPr/>
        </p:nvSpPr>
        <p:spPr>
          <a:xfrm>
            <a:off x="550682" y="2447270"/>
            <a:ext cx="381000" cy="381000"/>
          </a:xfrm>
          <a:prstGeom prst="noSmoking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&quot;No&quot; Symbol 10"/>
          <p:cNvSpPr/>
          <p:nvPr/>
        </p:nvSpPr>
        <p:spPr>
          <a:xfrm>
            <a:off x="533400" y="1676400"/>
            <a:ext cx="381000" cy="381000"/>
          </a:xfrm>
          <a:prstGeom prst="noSmoking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&quot;No&quot; Symbol 11"/>
          <p:cNvSpPr/>
          <p:nvPr/>
        </p:nvSpPr>
        <p:spPr>
          <a:xfrm>
            <a:off x="533400" y="3219450"/>
            <a:ext cx="381000" cy="381000"/>
          </a:xfrm>
          <a:prstGeom prst="noSmoking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&quot;No&quot; Symbol 12"/>
          <p:cNvSpPr/>
          <p:nvPr/>
        </p:nvSpPr>
        <p:spPr>
          <a:xfrm>
            <a:off x="550682" y="4114800"/>
            <a:ext cx="381000" cy="381000"/>
          </a:xfrm>
          <a:prstGeom prst="noSmoking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55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7804</TotalTime>
  <Words>1962</Words>
  <Application>Microsoft Office PowerPoint</Application>
  <PresentationFormat>On-screen Show (4:3)</PresentationFormat>
  <Paragraphs>440</Paragraphs>
  <Slides>54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3" baseType="lpstr">
      <vt:lpstr>ＭＳ Ｐゴシック</vt:lpstr>
      <vt:lpstr>Arial</vt:lpstr>
      <vt:lpstr>Calibri</vt:lpstr>
      <vt:lpstr>GillSans Light</vt:lpstr>
      <vt:lpstr>Narkisim</vt:lpstr>
      <vt:lpstr>Verdana</vt:lpstr>
      <vt:lpstr>Wingdings</vt:lpstr>
      <vt:lpstr>Wingdings 2</vt:lpstr>
      <vt:lpstr>Aspect</vt:lpstr>
      <vt:lpstr>PowerPoint Presentation</vt:lpstr>
      <vt:lpstr>Training Objectives</vt:lpstr>
      <vt:lpstr>STUDENT EMPLOYMENT</vt:lpstr>
      <vt:lpstr>PowerPoint Presentation</vt:lpstr>
      <vt:lpstr>Locating Student Employees</vt:lpstr>
      <vt:lpstr>Student Employment Policies</vt:lpstr>
      <vt:lpstr>PowerPoint Presentation</vt:lpstr>
      <vt:lpstr>PowerPoint Presentation</vt:lpstr>
      <vt:lpstr>PowerPoint Presentation</vt:lpstr>
      <vt:lpstr>      Payroll Policies </vt:lpstr>
      <vt:lpstr>Payroll Policies</vt:lpstr>
      <vt:lpstr>Payroll Policies</vt:lpstr>
      <vt:lpstr>PowerPoint Presentation</vt:lpstr>
      <vt:lpstr>PowerPoint Presentation</vt:lpstr>
      <vt:lpstr>**To be completed BEFORE student begins working!**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Student Timesheet  Information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Record Keeping: Pay Tracker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Frisco  Dana</dc:creator>
  <cp:lastModifiedBy>Dana Frisco</cp:lastModifiedBy>
  <cp:revision>343</cp:revision>
  <cp:lastPrinted>2017-07-26T13:24:45Z</cp:lastPrinted>
  <dcterms:created xsi:type="dcterms:W3CDTF">2014-10-17T15:41:55Z</dcterms:created>
  <dcterms:modified xsi:type="dcterms:W3CDTF">2021-05-25T16:55:42Z</dcterms:modified>
</cp:coreProperties>
</file>